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2" Target="../media/image56.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2" Target="../media/image69.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2" Target="../media/image70.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48.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35.jpeg" Type="http://schemas.openxmlformats.org/officeDocument/2006/relationships/image"/><Relationship Id="rId13" Target="../media/image23.jpeg" Type="http://schemas.openxmlformats.org/officeDocument/2006/relationships/image"/><Relationship Id="rId14" Target="../media/image24.jpeg" Type="http://schemas.openxmlformats.org/officeDocument/2006/relationships/image"/><Relationship Id="rId15" Target="../media/image22.jpeg" Type="http://schemas.openxmlformats.org/officeDocument/2006/relationships/image"/><Relationship Id="rId16" Target="../media/image36.png" Type="http://schemas.openxmlformats.org/officeDocument/2006/relationships/image"/><Relationship Id="rId17" Target="../media/image37.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jpeg" Type="http://schemas.openxmlformats.org/officeDocument/2006/relationships/image"/><Relationship Id="rId9" Target="../media/image25.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gif"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913869" y="1656446"/>
            <a:ext cx="11111167" cy="7181925"/>
            <a:chOff x="0" y="0"/>
            <a:chExt cx="14814889" cy="9575900"/>
          </a:xfrm>
        </p:grpSpPr>
        <p:grpSp>
          <p:nvGrpSpPr>
            <p:cNvPr name="Group 4" id="4"/>
            <p:cNvGrpSpPr/>
            <p:nvPr/>
          </p:nvGrpSpPr>
          <p:grpSpPr>
            <a:xfrm rot="0">
              <a:off x="0" y="0"/>
              <a:ext cx="14814889" cy="9575900"/>
              <a:chOff x="0" y="0"/>
              <a:chExt cx="1800893" cy="1164043"/>
            </a:xfrm>
          </p:grpSpPr>
          <p:sp>
            <p:nvSpPr>
              <p:cNvPr name="Freeform 5" id="5"/>
              <p:cNvSpPr/>
              <p:nvPr/>
            </p:nvSpPr>
            <p:spPr>
              <a:xfrm flipH="false" flipV="false" rot="0">
                <a:off x="0" y="0"/>
                <a:ext cx="1800893" cy="1164043"/>
              </a:xfrm>
              <a:custGeom>
                <a:avLst/>
                <a:gdLst/>
                <a:ahLst/>
                <a:cxnLst/>
                <a:rect r="r" b="b" t="t" l="l"/>
                <a:pathLst>
                  <a:path h="1164043" w="1800893">
                    <a:moveTo>
                      <a:pt x="0" y="0"/>
                    </a:moveTo>
                    <a:lnTo>
                      <a:pt x="1800893" y="0"/>
                    </a:lnTo>
                    <a:lnTo>
                      <a:pt x="1800893" y="1164043"/>
                    </a:lnTo>
                    <a:lnTo>
                      <a:pt x="0" y="1164043"/>
                    </a:lnTo>
                    <a:close/>
                  </a:path>
                </a:pathLst>
              </a:custGeom>
              <a:solidFill>
                <a:srgbClr val="000000">
                  <a:alpha val="0"/>
                </a:srgbClr>
              </a:solidFill>
              <a:ln w="276225" cap="sq">
                <a:solidFill>
                  <a:srgbClr val="FFFFFF">
                    <a:alpha val="97647"/>
                  </a:srgbClr>
                </a:solidFill>
                <a:prstDash val="solid"/>
                <a:miter/>
              </a:ln>
            </p:spPr>
          </p:sp>
          <p:sp>
            <p:nvSpPr>
              <p:cNvPr name="TextBox 6" id="6"/>
              <p:cNvSpPr txBox="true"/>
              <p:nvPr/>
            </p:nvSpPr>
            <p:spPr>
              <a:xfrm>
                <a:off x="0" y="-438150"/>
                <a:ext cx="1800893" cy="1602193"/>
              </a:xfrm>
              <a:prstGeom prst="rect">
                <a:avLst/>
              </a:prstGeom>
            </p:spPr>
            <p:txBody>
              <a:bodyPr anchor="ctr" rtlCol="false" tIns="11609" lIns="11609" bIns="11609" rIns="11609"/>
              <a:lstStyle/>
              <a:p>
                <a:pPr algn="ctr" marL="0" indent="0" lvl="0">
                  <a:lnSpc>
                    <a:spcPts val="18943"/>
                  </a:lnSpc>
                  <a:spcBef>
                    <a:spcPct val="0"/>
                  </a:spcBef>
                </a:pPr>
              </a:p>
            </p:txBody>
          </p:sp>
        </p:grpSp>
        <p:grpSp>
          <p:nvGrpSpPr>
            <p:cNvPr name="Group 7" id="7"/>
            <p:cNvGrpSpPr/>
            <p:nvPr/>
          </p:nvGrpSpPr>
          <p:grpSpPr>
            <a:xfrm rot="0">
              <a:off x="907782" y="894121"/>
              <a:ext cx="13000409" cy="7940173"/>
              <a:chOff x="0" y="0"/>
              <a:chExt cx="1580325" cy="965205"/>
            </a:xfrm>
          </p:grpSpPr>
          <p:sp>
            <p:nvSpPr>
              <p:cNvPr name="Freeform 8" id="8"/>
              <p:cNvSpPr/>
              <p:nvPr/>
            </p:nvSpPr>
            <p:spPr>
              <a:xfrm flipH="false" flipV="false" rot="0">
                <a:off x="0" y="0"/>
                <a:ext cx="1580325" cy="965205"/>
              </a:xfrm>
              <a:custGeom>
                <a:avLst/>
                <a:gdLst/>
                <a:ahLst/>
                <a:cxnLst/>
                <a:rect r="r" b="b" t="t" l="l"/>
                <a:pathLst>
                  <a:path h="965205" w="1580325">
                    <a:moveTo>
                      <a:pt x="0" y="0"/>
                    </a:moveTo>
                    <a:lnTo>
                      <a:pt x="1580325" y="0"/>
                    </a:lnTo>
                    <a:lnTo>
                      <a:pt x="1580325" y="965205"/>
                    </a:lnTo>
                    <a:lnTo>
                      <a:pt x="0" y="965205"/>
                    </a:lnTo>
                    <a:close/>
                  </a:path>
                </a:pathLst>
              </a:custGeom>
              <a:solidFill>
                <a:srgbClr val="FFFFFF">
                  <a:alpha val="97647"/>
                </a:srgbClr>
              </a:solidFill>
              <a:ln cap="sq">
                <a:noFill/>
                <a:prstDash val="solid"/>
                <a:miter/>
              </a:ln>
            </p:spPr>
          </p:sp>
          <p:sp>
            <p:nvSpPr>
              <p:cNvPr name="TextBox 9" id="9"/>
              <p:cNvSpPr txBox="true"/>
              <p:nvPr/>
            </p:nvSpPr>
            <p:spPr>
              <a:xfrm>
                <a:off x="0" y="-9525"/>
                <a:ext cx="1580325" cy="974730"/>
              </a:xfrm>
              <a:prstGeom prst="rect">
                <a:avLst/>
              </a:prstGeom>
            </p:spPr>
            <p:txBody>
              <a:bodyPr anchor="ctr" rtlCol="false" tIns="11609" lIns="11609" bIns="11609" rIns="11609"/>
              <a:lstStyle/>
              <a:p>
                <a:pPr algn="ctr" marL="0" indent="0" lvl="0">
                  <a:lnSpc>
                    <a:spcPts val="137"/>
                  </a:lnSpc>
                  <a:spcBef>
                    <a:spcPct val="0"/>
                  </a:spcBef>
                </a:pPr>
                <a:r>
                  <a:rPr lang="en-US" sz="100" spc="6" u="none">
                    <a:solidFill>
                      <a:srgbClr val="FFFFFF">
                        <a:alpha val="97647"/>
                      </a:srgbClr>
                    </a:solidFill>
                    <a:latin typeface="Codec Pro ExtraBold"/>
                  </a:rPr>
                  <a:t>LA TIERRA</a:t>
                </a:r>
              </a:p>
            </p:txBody>
          </p:sp>
        </p:grpSp>
      </p:grpSp>
      <p:sp>
        <p:nvSpPr>
          <p:cNvPr name="Freeform 10" id="10"/>
          <p:cNvSpPr/>
          <p:nvPr/>
        </p:nvSpPr>
        <p:spPr>
          <a:xfrm flipH="false" flipV="false" rot="0">
            <a:off x="14859745" y="7544172"/>
            <a:ext cx="3428255" cy="3428255"/>
          </a:xfrm>
          <a:custGeom>
            <a:avLst/>
            <a:gdLst/>
            <a:ahLst/>
            <a:cxnLst/>
            <a:rect r="r" b="b" t="t" l="l"/>
            <a:pathLst>
              <a:path h="3428255" w="3428255">
                <a:moveTo>
                  <a:pt x="0" y="0"/>
                </a:moveTo>
                <a:lnTo>
                  <a:pt x="3428255" y="0"/>
                </a:lnTo>
                <a:lnTo>
                  <a:pt x="3428255" y="3428256"/>
                </a:lnTo>
                <a:lnTo>
                  <a:pt x="0" y="3428256"/>
                </a:lnTo>
                <a:lnTo>
                  <a:pt x="0" y="0"/>
                </a:lnTo>
                <a:close/>
              </a:path>
            </a:pathLst>
          </a:custGeom>
          <a:blipFill>
            <a:blip r:embed="rId3"/>
            <a:stretch>
              <a:fillRect l="0" t="0" r="0" b="0"/>
            </a:stretch>
          </a:blipFill>
        </p:spPr>
      </p:sp>
      <p:sp>
        <p:nvSpPr>
          <p:cNvPr name="TextBox 11" id="11"/>
          <p:cNvSpPr txBox="true"/>
          <p:nvPr/>
        </p:nvSpPr>
        <p:spPr>
          <a:xfrm rot="0">
            <a:off x="3521538" y="6635961"/>
            <a:ext cx="7895829" cy="451624"/>
          </a:xfrm>
          <a:prstGeom prst="rect">
            <a:avLst/>
          </a:prstGeom>
        </p:spPr>
        <p:txBody>
          <a:bodyPr anchor="t" rtlCol="false" tIns="0" lIns="0" bIns="0" rIns="0">
            <a:spAutoFit/>
          </a:bodyPr>
          <a:lstStyle/>
          <a:p>
            <a:pPr algn="ctr">
              <a:lnSpc>
                <a:spcPts val="3786"/>
              </a:lnSpc>
            </a:pPr>
            <a:r>
              <a:rPr lang="en-US" sz="2743" spc="326">
                <a:solidFill>
                  <a:srgbClr val="2C2D30"/>
                </a:solidFill>
                <a:latin typeface="Open Sans"/>
              </a:rPr>
              <a:t>THE JOURNEY OF A </a:t>
            </a:r>
            <a:r>
              <a:rPr lang="en-US" sz="2743" spc="326">
                <a:solidFill>
                  <a:srgbClr val="F6670E"/>
                </a:solidFill>
                <a:latin typeface="Open Sans Bold"/>
              </a:rPr>
              <a:t>ROVER</a:t>
            </a:r>
            <a:r>
              <a:rPr lang="en-US" sz="2743" spc="326">
                <a:solidFill>
                  <a:srgbClr val="2C2D30"/>
                </a:solidFill>
                <a:latin typeface="Open Sans"/>
              </a:rPr>
              <a:t> TO MARS </a:t>
            </a:r>
          </a:p>
        </p:txBody>
      </p:sp>
      <p:sp>
        <p:nvSpPr>
          <p:cNvPr name="TextBox 12" id="12"/>
          <p:cNvSpPr txBox="true"/>
          <p:nvPr/>
        </p:nvSpPr>
        <p:spPr>
          <a:xfrm rot="0">
            <a:off x="2602602" y="2350545"/>
            <a:ext cx="9733701" cy="3635972"/>
          </a:xfrm>
          <a:prstGeom prst="rect">
            <a:avLst/>
          </a:prstGeom>
        </p:spPr>
        <p:txBody>
          <a:bodyPr anchor="t" rtlCol="false" tIns="0" lIns="0" bIns="0" rIns="0">
            <a:spAutoFit/>
          </a:bodyPr>
          <a:lstStyle/>
          <a:p>
            <a:pPr algn="ctr">
              <a:lnSpc>
                <a:spcPts val="13955"/>
              </a:lnSpc>
            </a:pPr>
            <a:r>
              <a:rPr lang="en-US" sz="10112" spc="616">
                <a:solidFill>
                  <a:srgbClr val="F6670E"/>
                </a:solidFill>
                <a:latin typeface="Codec Pro ExtraBold"/>
              </a:rPr>
              <a:t>HUMAN</a:t>
            </a:r>
          </a:p>
          <a:p>
            <a:pPr algn="ctr" marL="0" indent="0" lvl="0">
              <a:lnSpc>
                <a:spcPts val="13955"/>
              </a:lnSpc>
              <a:spcBef>
                <a:spcPct val="0"/>
              </a:spcBef>
            </a:pPr>
            <a:r>
              <a:rPr lang="en-US" sz="10112" spc="616">
                <a:solidFill>
                  <a:srgbClr val="F6670E"/>
                </a:solidFill>
                <a:latin typeface="Codec Pro ExtraBold"/>
              </a:rPr>
              <a:t>EXPLORATION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25842" y="0"/>
            <a:ext cx="7575238" cy="10273658"/>
          </a:xfrm>
          <a:custGeom>
            <a:avLst/>
            <a:gdLst/>
            <a:ahLst/>
            <a:cxnLst/>
            <a:rect r="r" b="b" t="t" l="l"/>
            <a:pathLst>
              <a:path h="10273658" w="7575238">
                <a:moveTo>
                  <a:pt x="0" y="0"/>
                </a:moveTo>
                <a:lnTo>
                  <a:pt x="7575238" y="0"/>
                </a:lnTo>
                <a:lnTo>
                  <a:pt x="7575238" y="10273658"/>
                </a:lnTo>
                <a:lnTo>
                  <a:pt x="0" y="10273658"/>
                </a:lnTo>
                <a:lnTo>
                  <a:pt x="0" y="0"/>
                </a:lnTo>
                <a:close/>
              </a:path>
            </a:pathLst>
          </a:custGeom>
          <a:blipFill>
            <a:blip r:embed="rId2">
              <a:extLst>
                <a:ext uri="{96DAC541-7B7A-43D3-8B79-37D633B846F1}">
                  <asvg:svgBlip xmlns:asvg="http://schemas.microsoft.com/office/drawing/2016/SVG/main" r:embed="rId3"/>
                </a:ext>
              </a:extLst>
            </a:blip>
            <a:stretch>
              <a:fillRect l="-141397" t="0" r="0" b="0"/>
            </a:stretch>
          </a:blipFill>
        </p:spPr>
      </p:sp>
      <p:sp>
        <p:nvSpPr>
          <p:cNvPr name="Freeform 3" id="3"/>
          <p:cNvSpPr/>
          <p:nvPr/>
        </p:nvSpPr>
        <p:spPr>
          <a:xfrm flipH="false" flipV="false" rot="-3525137">
            <a:off x="15635577" y="-1045713"/>
            <a:ext cx="2639726" cy="5279453"/>
          </a:xfrm>
          <a:custGeom>
            <a:avLst/>
            <a:gdLst/>
            <a:ahLst/>
            <a:cxnLst/>
            <a:rect r="r" b="b" t="t" l="l"/>
            <a:pathLst>
              <a:path h="5279453" w="2639726">
                <a:moveTo>
                  <a:pt x="0" y="0"/>
                </a:moveTo>
                <a:lnTo>
                  <a:pt x="2639726" y="0"/>
                </a:lnTo>
                <a:lnTo>
                  <a:pt x="2639726" y="5279452"/>
                </a:lnTo>
                <a:lnTo>
                  <a:pt x="0" y="5279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407295"/>
            <a:ext cx="8347086" cy="5995795"/>
          </a:xfrm>
          <a:custGeom>
            <a:avLst/>
            <a:gdLst/>
            <a:ahLst/>
            <a:cxnLst/>
            <a:rect r="r" b="b" t="t" l="l"/>
            <a:pathLst>
              <a:path h="5995795" w="8347086">
                <a:moveTo>
                  <a:pt x="0" y="0"/>
                </a:moveTo>
                <a:lnTo>
                  <a:pt x="8347086" y="0"/>
                </a:lnTo>
                <a:lnTo>
                  <a:pt x="8347086" y="5995795"/>
                </a:lnTo>
                <a:lnTo>
                  <a:pt x="0" y="5995795"/>
                </a:lnTo>
                <a:lnTo>
                  <a:pt x="0" y="0"/>
                </a:lnTo>
                <a:close/>
              </a:path>
            </a:pathLst>
          </a:custGeom>
          <a:blipFill>
            <a:blip r:embed="rId6"/>
            <a:stretch>
              <a:fillRect l="0" t="0" r="0" b="0"/>
            </a:stretch>
          </a:blipFill>
        </p:spPr>
      </p:sp>
      <p:sp>
        <p:nvSpPr>
          <p:cNvPr name="TextBox 5" id="5"/>
          <p:cNvSpPr txBox="true"/>
          <p:nvPr/>
        </p:nvSpPr>
        <p:spPr>
          <a:xfrm rot="0">
            <a:off x="10890097" y="2297161"/>
            <a:ext cx="791321" cy="644906"/>
          </a:xfrm>
          <a:prstGeom prst="rect">
            <a:avLst/>
          </a:prstGeom>
        </p:spPr>
        <p:txBody>
          <a:bodyPr anchor="t" rtlCol="false" tIns="0" lIns="0" bIns="0" rIns="0">
            <a:spAutoFit/>
          </a:bodyPr>
          <a:lstStyle/>
          <a:p>
            <a:pPr algn="ctr" marL="0" indent="0" lvl="0">
              <a:lnSpc>
                <a:spcPts val="4760"/>
              </a:lnSpc>
              <a:spcBef>
                <a:spcPct val="0"/>
              </a:spcBef>
            </a:pPr>
            <a:r>
              <a:rPr lang="en-US" sz="3449" spc="120">
                <a:solidFill>
                  <a:srgbClr val="FFFFFF"/>
                </a:solidFill>
                <a:latin typeface="Codec Pro ExtraBold"/>
              </a:rPr>
              <a:t>01</a:t>
            </a:r>
          </a:p>
        </p:txBody>
      </p:sp>
      <p:sp>
        <p:nvSpPr>
          <p:cNvPr name="TextBox 6" id="6"/>
          <p:cNvSpPr txBox="true"/>
          <p:nvPr/>
        </p:nvSpPr>
        <p:spPr>
          <a:xfrm rot="0">
            <a:off x="11681418" y="3980685"/>
            <a:ext cx="5851137" cy="824509"/>
          </a:xfrm>
          <a:prstGeom prst="rect">
            <a:avLst/>
          </a:prstGeom>
        </p:spPr>
        <p:txBody>
          <a:bodyPr anchor="t" rtlCol="false" tIns="0" lIns="0" bIns="0" rIns="0">
            <a:spAutoFit/>
          </a:bodyPr>
          <a:lstStyle/>
          <a:p>
            <a:pPr>
              <a:lnSpc>
                <a:spcPts val="3307"/>
              </a:lnSpc>
              <a:spcBef>
                <a:spcPct val="0"/>
              </a:spcBef>
            </a:pPr>
            <a:r>
              <a:rPr lang="en-US" sz="2756">
                <a:solidFill>
                  <a:srgbClr val="FFFFFF"/>
                </a:solidFill>
                <a:latin typeface="Open Sans"/>
              </a:rPr>
              <a:t>High-bandwidth laser communication system</a:t>
            </a:r>
          </a:p>
        </p:txBody>
      </p:sp>
      <p:sp>
        <p:nvSpPr>
          <p:cNvPr name="TextBox 7" id="7"/>
          <p:cNvSpPr txBox="true"/>
          <p:nvPr/>
        </p:nvSpPr>
        <p:spPr>
          <a:xfrm rot="0">
            <a:off x="10890097" y="4008574"/>
            <a:ext cx="791321" cy="644906"/>
          </a:xfrm>
          <a:prstGeom prst="rect">
            <a:avLst/>
          </a:prstGeom>
        </p:spPr>
        <p:txBody>
          <a:bodyPr anchor="t" rtlCol="false" tIns="0" lIns="0" bIns="0" rIns="0">
            <a:spAutoFit/>
          </a:bodyPr>
          <a:lstStyle/>
          <a:p>
            <a:pPr algn="ctr" marL="0" indent="0" lvl="0">
              <a:lnSpc>
                <a:spcPts val="4760"/>
              </a:lnSpc>
              <a:spcBef>
                <a:spcPct val="0"/>
              </a:spcBef>
            </a:pPr>
            <a:r>
              <a:rPr lang="en-US" sz="3449" spc="120">
                <a:solidFill>
                  <a:srgbClr val="FFFFFF"/>
                </a:solidFill>
                <a:latin typeface="Codec Pro ExtraBold"/>
              </a:rPr>
              <a:t>02</a:t>
            </a:r>
          </a:p>
        </p:txBody>
      </p:sp>
      <p:sp>
        <p:nvSpPr>
          <p:cNvPr name="TextBox 8" id="8"/>
          <p:cNvSpPr txBox="true"/>
          <p:nvPr/>
        </p:nvSpPr>
        <p:spPr>
          <a:xfrm rot="0">
            <a:off x="11770823" y="2420986"/>
            <a:ext cx="6517177" cy="419100"/>
          </a:xfrm>
          <a:prstGeom prst="rect">
            <a:avLst/>
          </a:prstGeom>
        </p:spPr>
        <p:txBody>
          <a:bodyPr anchor="t" rtlCol="false" tIns="0" lIns="0" bIns="0" rIns="0">
            <a:spAutoFit/>
          </a:bodyPr>
          <a:lstStyle/>
          <a:p>
            <a:pPr>
              <a:lnSpc>
                <a:spcPts val="3311"/>
              </a:lnSpc>
              <a:spcBef>
                <a:spcPct val="0"/>
              </a:spcBef>
            </a:pPr>
            <a:r>
              <a:rPr lang="en-US" sz="2760">
                <a:solidFill>
                  <a:srgbClr val="FFFFFF"/>
                </a:solidFill>
                <a:latin typeface="Open Sans"/>
              </a:rPr>
              <a:t>Self-cleaning solar panels</a:t>
            </a:r>
          </a:p>
        </p:txBody>
      </p:sp>
      <p:sp>
        <p:nvSpPr>
          <p:cNvPr name="TextBox 9" id="9"/>
          <p:cNvSpPr txBox="true"/>
          <p:nvPr/>
        </p:nvSpPr>
        <p:spPr>
          <a:xfrm rot="0">
            <a:off x="10890097" y="5722578"/>
            <a:ext cx="791321" cy="644906"/>
          </a:xfrm>
          <a:prstGeom prst="rect">
            <a:avLst/>
          </a:prstGeom>
        </p:spPr>
        <p:txBody>
          <a:bodyPr anchor="t" rtlCol="false" tIns="0" lIns="0" bIns="0" rIns="0">
            <a:spAutoFit/>
          </a:bodyPr>
          <a:lstStyle/>
          <a:p>
            <a:pPr algn="ctr" marL="0" indent="0" lvl="0">
              <a:lnSpc>
                <a:spcPts val="4760"/>
              </a:lnSpc>
              <a:spcBef>
                <a:spcPct val="0"/>
              </a:spcBef>
            </a:pPr>
            <a:r>
              <a:rPr lang="en-US" sz="3449" spc="120">
                <a:solidFill>
                  <a:srgbClr val="FFFFFF"/>
                </a:solidFill>
                <a:latin typeface="Codec Pro ExtraBold"/>
              </a:rPr>
              <a:t>03</a:t>
            </a:r>
          </a:p>
        </p:txBody>
      </p:sp>
      <p:sp>
        <p:nvSpPr>
          <p:cNvPr name="TextBox 10" id="10"/>
          <p:cNvSpPr txBox="true"/>
          <p:nvPr/>
        </p:nvSpPr>
        <p:spPr>
          <a:xfrm rot="0">
            <a:off x="11860228" y="5687844"/>
            <a:ext cx="4552553" cy="838200"/>
          </a:xfrm>
          <a:prstGeom prst="rect">
            <a:avLst/>
          </a:prstGeom>
        </p:spPr>
        <p:txBody>
          <a:bodyPr anchor="t" rtlCol="false" tIns="0" lIns="0" bIns="0" rIns="0">
            <a:spAutoFit/>
          </a:bodyPr>
          <a:lstStyle/>
          <a:p>
            <a:pPr>
              <a:lnSpc>
                <a:spcPts val="3311"/>
              </a:lnSpc>
              <a:spcBef>
                <a:spcPct val="0"/>
              </a:spcBef>
            </a:pPr>
            <a:r>
              <a:rPr lang="en-US" sz="2760">
                <a:solidFill>
                  <a:srgbClr val="FFFFFF"/>
                </a:solidFill>
                <a:latin typeface="Open Sans"/>
              </a:rPr>
              <a:t>LiDAR (Light Detection and Ranging) camera</a:t>
            </a:r>
          </a:p>
        </p:txBody>
      </p:sp>
      <p:sp>
        <p:nvSpPr>
          <p:cNvPr name="TextBox 11" id="11"/>
          <p:cNvSpPr txBox="true"/>
          <p:nvPr/>
        </p:nvSpPr>
        <p:spPr>
          <a:xfrm rot="0">
            <a:off x="10890097" y="7433991"/>
            <a:ext cx="791321" cy="644906"/>
          </a:xfrm>
          <a:prstGeom prst="rect">
            <a:avLst/>
          </a:prstGeom>
        </p:spPr>
        <p:txBody>
          <a:bodyPr anchor="t" rtlCol="false" tIns="0" lIns="0" bIns="0" rIns="0">
            <a:spAutoFit/>
          </a:bodyPr>
          <a:lstStyle/>
          <a:p>
            <a:pPr algn="ctr" marL="0" indent="0" lvl="0">
              <a:lnSpc>
                <a:spcPts val="4760"/>
              </a:lnSpc>
              <a:spcBef>
                <a:spcPct val="0"/>
              </a:spcBef>
            </a:pPr>
            <a:r>
              <a:rPr lang="en-US" sz="3449" spc="120">
                <a:solidFill>
                  <a:srgbClr val="FFFFFF"/>
                </a:solidFill>
                <a:latin typeface="Codec Pro ExtraBold"/>
              </a:rPr>
              <a:t>04</a:t>
            </a:r>
          </a:p>
        </p:txBody>
      </p:sp>
      <p:sp>
        <p:nvSpPr>
          <p:cNvPr name="TextBox 12" id="12"/>
          <p:cNvSpPr txBox="true"/>
          <p:nvPr/>
        </p:nvSpPr>
        <p:spPr>
          <a:xfrm rot="0">
            <a:off x="11770823" y="7570428"/>
            <a:ext cx="4641958" cy="1257300"/>
          </a:xfrm>
          <a:prstGeom prst="rect">
            <a:avLst/>
          </a:prstGeom>
        </p:spPr>
        <p:txBody>
          <a:bodyPr anchor="t" rtlCol="false" tIns="0" lIns="0" bIns="0" rIns="0">
            <a:spAutoFit/>
          </a:bodyPr>
          <a:lstStyle/>
          <a:p>
            <a:pPr>
              <a:lnSpc>
                <a:spcPts val="3311"/>
              </a:lnSpc>
            </a:pPr>
            <a:r>
              <a:rPr lang="en-US" sz="2760">
                <a:solidFill>
                  <a:srgbClr val="FFFFFF"/>
                </a:solidFill>
                <a:latin typeface="Open Sans"/>
              </a:rPr>
              <a:t>six-wheel rhombus-arranged mobility system</a:t>
            </a:r>
          </a:p>
          <a:p>
            <a:pPr>
              <a:lnSpc>
                <a:spcPts val="3311"/>
              </a:lnSpc>
              <a:spcBef>
                <a:spcPct val="0"/>
              </a:spcBef>
            </a:pPr>
          </a:p>
        </p:txBody>
      </p:sp>
      <p:sp>
        <p:nvSpPr>
          <p:cNvPr name="TextBox 13" id="13"/>
          <p:cNvSpPr txBox="true"/>
          <p:nvPr/>
        </p:nvSpPr>
        <p:spPr>
          <a:xfrm rot="0">
            <a:off x="10625842" y="268500"/>
            <a:ext cx="6776291" cy="2152486"/>
          </a:xfrm>
          <a:prstGeom prst="rect">
            <a:avLst/>
          </a:prstGeom>
        </p:spPr>
        <p:txBody>
          <a:bodyPr anchor="t" rtlCol="false" tIns="0" lIns="0" bIns="0" rIns="0">
            <a:spAutoFit/>
          </a:bodyPr>
          <a:lstStyle/>
          <a:p>
            <a:pPr marL="787059" indent="-393530" lvl="1">
              <a:lnSpc>
                <a:spcPts val="4155"/>
              </a:lnSpc>
              <a:buFont typeface="Arial"/>
              <a:buChar char="•"/>
            </a:pPr>
            <a:r>
              <a:rPr lang="en-US" sz="3645" spc="127">
                <a:solidFill>
                  <a:srgbClr val="FFFFFF"/>
                </a:solidFill>
                <a:latin typeface="Codec Pro ExtraBold Medium"/>
              </a:rPr>
              <a:t>Terrain-Adaptive Martian Investigation Rover (TAMIR)</a:t>
            </a:r>
          </a:p>
          <a:p>
            <a:pPr marL="0" indent="0" lvl="0">
              <a:lnSpc>
                <a:spcPts val="415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66292" y="17872"/>
            <a:ext cx="15096223" cy="10281864"/>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F6670E"/>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2227" t="0" r="0" b="0"/>
              </a:stretch>
            </a:blipFill>
          </p:spPr>
        </p:sp>
      </p:grpSp>
      <p:sp>
        <p:nvSpPr>
          <p:cNvPr name="Freeform 5" id="5"/>
          <p:cNvSpPr/>
          <p:nvPr/>
        </p:nvSpPr>
        <p:spPr>
          <a:xfrm flipH="true" flipV="true" rot="0">
            <a:off x="0" y="17872"/>
            <a:ext cx="7315200" cy="2021655"/>
          </a:xfrm>
          <a:custGeom>
            <a:avLst/>
            <a:gdLst/>
            <a:ahLst/>
            <a:cxnLst/>
            <a:rect r="r" b="b" t="t" l="l"/>
            <a:pathLst>
              <a:path h="2021655" w="7315200">
                <a:moveTo>
                  <a:pt x="7315200" y="2021656"/>
                </a:moveTo>
                <a:lnTo>
                  <a:pt x="0" y="2021656"/>
                </a:lnTo>
                <a:lnTo>
                  <a:pt x="0" y="0"/>
                </a:lnTo>
                <a:lnTo>
                  <a:pt x="7315200" y="0"/>
                </a:lnTo>
                <a:lnTo>
                  <a:pt x="7315200" y="202165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2241273" y="4032021"/>
            <a:ext cx="2484030" cy="2059627"/>
            <a:chOff x="0" y="0"/>
            <a:chExt cx="3866533" cy="3205926"/>
          </a:xfrm>
        </p:grpSpPr>
        <p:sp>
          <p:nvSpPr>
            <p:cNvPr name="Freeform 7" id="7"/>
            <p:cNvSpPr/>
            <p:nvPr/>
          </p:nvSpPr>
          <p:spPr>
            <a:xfrm flipH="false" flipV="false" rot="0">
              <a:off x="0" y="0"/>
              <a:ext cx="3866515" cy="3205861"/>
            </a:xfrm>
            <a:custGeom>
              <a:avLst/>
              <a:gdLst/>
              <a:ahLst/>
              <a:cxnLst/>
              <a:rect r="r" b="b" t="t" l="l"/>
              <a:pathLst>
                <a:path h="3205861" w="3866515">
                  <a:moveTo>
                    <a:pt x="3795776" y="471424"/>
                  </a:moveTo>
                  <a:cubicBezTo>
                    <a:pt x="2216150" y="3040888"/>
                    <a:pt x="2216150" y="3040888"/>
                    <a:pt x="2216150" y="3040888"/>
                  </a:cubicBezTo>
                  <a:cubicBezTo>
                    <a:pt x="2145411" y="3135122"/>
                    <a:pt x="2051177" y="3205861"/>
                    <a:pt x="1933194" y="3205861"/>
                  </a:cubicBezTo>
                  <a:cubicBezTo>
                    <a:pt x="1838833" y="3205861"/>
                    <a:pt x="1720977" y="3135122"/>
                    <a:pt x="1673860" y="3040888"/>
                  </a:cubicBezTo>
                  <a:cubicBezTo>
                    <a:pt x="70739" y="471424"/>
                    <a:pt x="70739" y="471424"/>
                    <a:pt x="70739" y="471424"/>
                  </a:cubicBezTo>
                  <a:cubicBezTo>
                    <a:pt x="23622" y="377190"/>
                    <a:pt x="0" y="259334"/>
                    <a:pt x="70739" y="164973"/>
                  </a:cubicBezTo>
                  <a:cubicBezTo>
                    <a:pt x="117856" y="47117"/>
                    <a:pt x="235712" y="0"/>
                    <a:pt x="353695" y="0"/>
                  </a:cubicBezTo>
                  <a:cubicBezTo>
                    <a:pt x="3536442" y="0"/>
                    <a:pt x="3536442" y="0"/>
                    <a:pt x="3536442" y="0"/>
                  </a:cubicBezTo>
                  <a:cubicBezTo>
                    <a:pt x="3654298" y="0"/>
                    <a:pt x="3748659" y="47117"/>
                    <a:pt x="3819398" y="164973"/>
                  </a:cubicBezTo>
                  <a:cubicBezTo>
                    <a:pt x="3866515" y="259207"/>
                    <a:pt x="3866515" y="377190"/>
                    <a:pt x="3795776" y="471424"/>
                  </a:cubicBezTo>
                  <a:close/>
                </a:path>
              </a:pathLst>
            </a:custGeom>
            <a:solidFill>
              <a:srgbClr val="F6670E"/>
            </a:solidFill>
          </p:spPr>
        </p:sp>
      </p:grpSp>
      <p:grpSp>
        <p:nvGrpSpPr>
          <p:cNvPr name="Group 8" id="8"/>
          <p:cNvGrpSpPr/>
          <p:nvPr/>
        </p:nvGrpSpPr>
        <p:grpSpPr>
          <a:xfrm rot="0">
            <a:off x="9139309" y="6879228"/>
            <a:ext cx="2484030" cy="2060555"/>
            <a:chOff x="0" y="0"/>
            <a:chExt cx="3866533" cy="3207370"/>
          </a:xfrm>
        </p:grpSpPr>
        <p:sp>
          <p:nvSpPr>
            <p:cNvPr name="Freeform 9" id="9"/>
            <p:cNvSpPr/>
            <p:nvPr/>
          </p:nvSpPr>
          <p:spPr>
            <a:xfrm flipH="false" flipV="false" rot="0">
              <a:off x="-127" y="0"/>
              <a:ext cx="3866642" cy="3207385"/>
            </a:xfrm>
            <a:custGeom>
              <a:avLst/>
              <a:gdLst/>
              <a:ahLst/>
              <a:cxnLst/>
              <a:rect r="r" b="b" t="t" l="l"/>
              <a:pathLst>
                <a:path h="3207385" w="3866642">
                  <a:moveTo>
                    <a:pt x="70866" y="2712085"/>
                  </a:moveTo>
                  <a:cubicBezTo>
                    <a:pt x="1674114" y="141478"/>
                    <a:pt x="1674114" y="141478"/>
                    <a:pt x="1674114" y="141478"/>
                  </a:cubicBezTo>
                  <a:cubicBezTo>
                    <a:pt x="1721231" y="47117"/>
                    <a:pt x="1839087" y="0"/>
                    <a:pt x="1933448" y="0"/>
                  </a:cubicBezTo>
                  <a:cubicBezTo>
                    <a:pt x="2051304" y="0"/>
                    <a:pt x="2145665" y="47117"/>
                    <a:pt x="2216404" y="141478"/>
                  </a:cubicBezTo>
                  <a:cubicBezTo>
                    <a:pt x="3795903" y="2712085"/>
                    <a:pt x="3795903" y="2712085"/>
                    <a:pt x="3795903" y="2712085"/>
                  </a:cubicBezTo>
                  <a:cubicBezTo>
                    <a:pt x="3866642" y="2806446"/>
                    <a:pt x="3866642" y="2947924"/>
                    <a:pt x="3819525" y="3042285"/>
                  </a:cubicBezTo>
                  <a:cubicBezTo>
                    <a:pt x="3748786" y="3136646"/>
                    <a:pt x="3654552" y="3207385"/>
                    <a:pt x="3536569" y="3207385"/>
                  </a:cubicBezTo>
                  <a:cubicBezTo>
                    <a:pt x="353695" y="3207385"/>
                    <a:pt x="353695" y="3207385"/>
                    <a:pt x="353695" y="3207385"/>
                  </a:cubicBezTo>
                  <a:cubicBezTo>
                    <a:pt x="235839" y="3207385"/>
                    <a:pt x="117983" y="3136646"/>
                    <a:pt x="70739" y="3042285"/>
                  </a:cubicBezTo>
                  <a:cubicBezTo>
                    <a:pt x="0" y="2947924"/>
                    <a:pt x="23622" y="2806446"/>
                    <a:pt x="70739" y="2712085"/>
                  </a:cubicBezTo>
                  <a:close/>
                </a:path>
              </a:pathLst>
            </a:custGeom>
            <a:solidFill>
              <a:srgbClr val="FFFFFF"/>
            </a:solidFill>
          </p:spPr>
        </p:sp>
      </p:grpSp>
      <p:grpSp>
        <p:nvGrpSpPr>
          <p:cNvPr name="Group 10" id="10"/>
          <p:cNvGrpSpPr/>
          <p:nvPr/>
        </p:nvGrpSpPr>
        <p:grpSpPr>
          <a:xfrm rot="0">
            <a:off x="10777896" y="6576349"/>
            <a:ext cx="2484030" cy="2060555"/>
            <a:chOff x="0" y="0"/>
            <a:chExt cx="3866533" cy="3207370"/>
          </a:xfrm>
        </p:grpSpPr>
        <p:sp>
          <p:nvSpPr>
            <p:cNvPr name="Freeform 11" id="11"/>
            <p:cNvSpPr/>
            <p:nvPr/>
          </p:nvSpPr>
          <p:spPr>
            <a:xfrm flipH="false" flipV="false" rot="0">
              <a:off x="0" y="0"/>
              <a:ext cx="3866642" cy="3207385"/>
            </a:xfrm>
            <a:custGeom>
              <a:avLst/>
              <a:gdLst/>
              <a:ahLst/>
              <a:cxnLst/>
              <a:rect r="r" b="b" t="t" l="l"/>
              <a:pathLst>
                <a:path h="3207385" w="3866642">
                  <a:moveTo>
                    <a:pt x="3795776" y="471678"/>
                  </a:moveTo>
                  <a:cubicBezTo>
                    <a:pt x="2192655" y="3042285"/>
                    <a:pt x="2192655" y="3042285"/>
                    <a:pt x="2192655" y="3042285"/>
                  </a:cubicBezTo>
                  <a:cubicBezTo>
                    <a:pt x="2145538" y="3136646"/>
                    <a:pt x="2027682" y="3207385"/>
                    <a:pt x="1933321" y="3207385"/>
                  </a:cubicBezTo>
                  <a:cubicBezTo>
                    <a:pt x="1815465" y="3207385"/>
                    <a:pt x="1721104" y="3136646"/>
                    <a:pt x="1650365" y="3042285"/>
                  </a:cubicBezTo>
                  <a:cubicBezTo>
                    <a:pt x="70739" y="471678"/>
                    <a:pt x="70739" y="471678"/>
                    <a:pt x="70739" y="471678"/>
                  </a:cubicBezTo>
                  <a:cubicBezTo>
                    <a:pt x="0" y="377317"/>
                    <a:pt x="0" y="259461"/>
                    <a:pt x="47117" y="165100"/>
                  </a:cubicBezTo>
                  <a:cubicBezTo>
                    <a:pt x="117856" y="47117"/>
                    <a:pt x="212217" y="0"/>
                    <a:pt x="330073" y="0"/>
                  </a:cubicBezTo>
                  <a:cubicBezTo>
                    <a:pt x="3512947" y="0"/>
                    <a:pt x="3512947" y="0"/>
                    <a:pt x="3512947" y="0"/>
                  </a:cubicBezTo>
                  <a:cubicBezTo>
                    <a:pt x="3630803" y="0"/>
                    <a:pt x="3748659" y="47117"/>
                    <a:pt x="3795903" y="165100"/>
                  </a:cubicBezTo>
                  <a:cubicBezTo>
                    <a:pt x="3866642" y="259461"/>
                    <a:pt x="3843020" y="377317"/>
                    <a:pt x="3795903" y="471678"/>
                  </a:cubicBezTo>
                  <a:close/>
                </a:path>
              </a:pathLst>
            </a:custGeom>
            <a:solidFill>
              <a:srgbClr val="F6670E"/>
            </a:solidFill>
          </p:spPr>
        </p:sp>
      </p:grpSp>
      <p:sp>
        <p:nvSpPr>
          <p:cNvPr name="Freeform 12" id="12"/>
          <p:cNvSpPr/>
          <p:nvPr/>
        </p:nvSpPr>
        <p:spPr>
          <a:xfrm flipH="false" flipV="false" rot="0">
            <a:off x="11623338" y="6926722"/>
            <a:ext cx="819268" cy="890508"/>
          </a:xfrm>
          <a:custGeom>
            <a:avLst/>
            <a:gdLst/>
            <a:ahLst/>
            <a:cxnLst/>
            <a:rect r="r" b="b" t="t" l="l"/>
            <a:pathLst>
              <a:path h="890508" w="819268">
                <a:moveTo>
                  <a:pt x="0" y="0"/>
                </a:moveTo>
                <a:lnTo>
                  <a:pt x="819268" y="0"/>
                </a:lnTo>
                <a:lnTo>
                  <a:pt x="819268" y="890508"/>
                </a:lnTo>
                <a:lnTo>
                  <a:pt x="0" y="890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519975" y="281407"/>
            <a:ext cx="1017451" cy="1010127"/>
            <a:chOff x="0" y="0"/>
            <a:chExt cx="955995" cy="949113"/>
          </a:xfrm>
        </p:grpSpPr>
        <p:sp>
          <p:nvSpPr>
            <p:cNvPr name="Freeform 14" id="14"/>
            <p:cNvSpPr/>
            <p:nvPr/>
          </p:nvSpPr>
          <p:spPr>
            <a:xfrm flipH="false" flipV="false" rot="0">
              <a:off x="0" y="0"/>
              <a:ext cx="955995" cy="949113"/>
            </a:xfrm>
            <a:custGeom>
              <a:avLst/>
              <a:gdLst/>
              <a:ahLst/>
              <a:cxnLst/>
              <a:rect r="r" b="b" t="t" l="l"/>
              <a:pathLst>
                <a:path h="949113" w="955995">
                  <a:moveTo>
                    <a:pt x="477997" y="0"/>
                  </a:moveTo>
                  <a:cubicBezTo>
                    <a:pt x="214007" y="0"/>
                    <a:pt x="0" y="212466"/>
                    <a:pt x="0" y="474557"/>
                  </a:cubicBezTo>
                  <a:cubicBezTo>
                    <a:pt x="0" y="736647"/>
                    <a:pt x="214007" y="949113"/>
                    <a:pt x="477997" y="949113"/>
                  </a:cubicBezTo>
                  <a:cubicBezTo>
                    <a:pt x="741988" y="949113"/>
                    <a:pt x="955995" y="736647"/>
                    <a:pt x="955995" y="474557"/>
                  </a:cubicBezTo>
                  <a:cubicBezTo>
                    <a:pt x="955995" y="212466"/>
                    <a:pt x="741988" y="0"/>
                    <a:pt x="477997" y="0"/>
                  </a:cubicBezTo>
                  <a:close/>
                </a:path>
              </a:pathLst>
            </a:custGeom>
            <a:solidFill>
              <a:srgbClr val="FFFFFF"/>
            </a:solidFill>
          </p:spPr>
        </p:sp>
        <p:sp>
          <p:nvSpPr>
            <p:cNvPr name="TextBox 15" id="15"/>
            <p:cNvSpPr txBox="true"/>
            <p:nvPr/>
          </p:nvSpPr>
          <p:spPr>
            <a:xfrm>
              <a:off x="89625" y="-25321"/>
              <a:ext cx="776746" cy="885455"/>
            </a:xfrm>
            <a:prstGeom prst="rect">
              <a:avLst/>
            </a:prstGeom>
          </p:spPr>
          <p:txBody>
            <a:bodyPr anchor="ctr" rtlCol="false" tIns="50800" lIns="50800" bIns="50800" rIns="50800"/>
            <a:lstStyle/>
            <a:p>
              <a:pPr algn="ctr" marL="0" indent="0" lvl="0">
                <a:lnSpc>
                  <a:spcPts val="4208"/>
                </a:lnSpc>
                <a:spcBef>
                  <a:spcPct val="0"/>
                </a:spcBef>
              </a:pPr>
              <a:r>
                <a:rPr lang="en-US" sz="3049" spc="106">
                  <a:solidFill>
                    <a:srgbClr val="F6670E"/>
                  </a:solidFill>
                  <a:latin typeface="Codec Pro ExtraBold"/>
                </a:rPr>
                <a:t>01</a:t>
              </a:r>
            </a:p>
          </p:txBody>
        </p:sp>
      </p:grpSp>
      <p:sp>
        <p:nvSpPr>
          <p:cNvPr name="Freeform 16" id="16"/>
          <p:cNvSpPr/>
          <p:nvPr/>
        </p:nvSpPr>
        <p:spPr>
          <a:xfrm flipH="false" flipV="false" rot="0">
            <a:off x="12880454" y="4087162"/>
            <a:ext cx="1205669" cy="1292627"/>
          </a:xfrm>
          <a:custGeom>
            <a:avLst/>
            <a:gdLst/>
            <a:ahLst/>
            <a:cxnLst/>
            <a:rect r="r" b="b" t="t" l="l"/>
            <a:pathLst>
              <a:path h="1292627" w="1205669">
                <a:moveTo>
                  <a:pt x="0" y="0"/>
                </a:moveTo>
                <a:lnTo>
                  <a:pt x="1205668" y="0"/>
                </a:lnTo>
                <a:lnTo>
                  <a:pt x="1205668" y="1292627"/>
                </a:lnTo>
                <a:lnTo>
                  <a:pt x="0" y="12926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162938" y="7981919"/>
            <a:ext cx="1309971" cy="1309971"/>
          </a:xfrm>
          <a:custGeom>
            <a:avLst/>
            <a:gdLst/>
            <a:ahLst/>
            <a:cxnLst/>
            <a:rect r="r" b="b" t="t" l="l"/>
            <a:pathLst>
              <a:path h="1309971" w="1309971">
                <a:moveTo>
                  <a:pt x="0" y="0"/>
                </a:moveTo>
                <a:lnTo>
                  <a:pt x="1309971" y="0"/>
                </a:lnTo>
                <a:lnTo>
                  <a:pt x="1309971" y="1309970"/>
                </a:lnTo>
                <a:lnTo>
                  <a:pt x="0" y="13099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1472909" y="5044955"/>
            <a:ext cx="1120127" cy="1224791"/>
          </a:xfrm>
          <a:custGeom>
            <a:avLst/>
            <a:gdLst/>
            <a:ahLst/>
            <a:cxnLst/>
            <a:rect r="r" b="b" t="t" l="l"/>
            <a:pathLst>
              <a:path h="1224791" w="1120127">
                <a:moveTo>
                  <a:pt x="0" y="0"/>
                </a:moveTo>
                <a:lnTo>
                  <a:pt x="1120127" y="0"/>
                </a:lnTo>
                <a:lnTo>
                  <a:pt x="1120127" y="1224791"/>
                </a:lnTo>
                <a:lnTo>
                  <a:pt x="0" y="12247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650484" y="1705595"/>
            <a:ext cx="10127413" cy="8414455"/>
          </a:xfrm>
          <a:prstGeom prst="rect">
            <a:avLst/>
          </a:prstGeom>
        </p:spPr>
        <p:txBody>
          <a:bodyPr anchor="t" rtlCol="false" tIns="0" lIns="0" bIns="0" rIns="0">
            <a:spAutoFit/>
          </a:bodyPr>
          <a:lstStyle/>
          <a:p>
            <a:pPr marL="633447" indent="-316724" lvl="1">
              <a:lnSpc>
                <a:spcPts val="3520"/>
              </a:lnSpc>
              <a:buFont typeface="Arial"/>
              <a:buChar char="•"/>
            </a:pPr>
            <a:r>
              <a:rPr lang="en-US" sz="2933">
                <a:solidFill>
                  <a:srgbClr val="000000"/>
                </a:solidFill>
                <a:latin typeface="Open Sans Bold"/>
              </a:rPr>
              <a:t>Self-cleaning solar panels automatically remove dust and dirt, ensuring high energy production and maximizing efficiency.</a:t>
            </a:r>
          </a:p>
          <a:p>
            <a:pPr>
              <a:lnSpc>
                <a:spcPts val="3520"/>
              </a:lnSpc>
            </a:pPr>
          </a:p>
          <a:p>
            <a:pPr>
              <a:lnSpc>
                <a:spcPts val="3520"/>
              </a:lnSpc>
            </a:pPr>
            <a:r>
              <a:rPr lang="en-US" sz="2933">
                <a:solidFill>
                  <a:srgbClr val="000000"/>
                </a:solidFill>
                <a:latin typeface="Open Sans Bold"/>
              </a:rPr>
              <a:t>Benefits:</a:t>
            </a:r>
          </a:p>
          <a:p>
            <a:pPr>
              <a:lnSpc>
                <a:spcPts val="3520"/>
              </a:lnSpc>
            </a:pPr>
          </a:p>
          <a:p>
            <a:pPr marL="633447" indent="-316724" lvl="1">
              <a:lnSpc>
                <a:spcPts val="3520"/>
              </a:lnSpc>
              <a:buFont typeface="Arial"/>
              <a:buChar char="•"/>
            </a:pPr>
            <a:r>
              <a:rPr lang="en-US" sz="2933">
                <a:solidFill>
                  <a:srgbClr val="000000"/>
                </a:solidFill>
                <a:latin typeface="Open Sans"/>
              </a:rPr>
              <a:t>Increased efficiency, especially in dusty environments</a:t>
            </a:r>
          </a:p>
          <a:p>
            <a:pPr marL="633447" indent="-316724" lvl="1">
              <a:lnSpc>
                <a:spcPts val="3520"/>
              </a:lnSpc>
              <a:buFont typeface="Arial"/>
              <a:buChar char="•"/>
            </a:pPr>
            <a:r>
              <a:rPr lang="en-US" sz="2933">
                <a:solidFill>
                  <a:srgbClr val="000000"/>
                </a:solidFill>
                <a:latin typeface="Open Sans"/>
              </a:rPr>
              <a:t>Reduced maintenance costs</a:t>
            </a:r>
          </a:p>
          <a:p>
            <a:pPr marL="633447" indent="-316724" lvl="1">
              <a:lnSpc>
                <a:spcPts val="3520"/>
              </a:lnSpc>
              <a:buFont typeface="Arial"/>
              <a:buChar char="•"/>
            </a:pPr>
            <a:r>
              <a:rPr lang="en-US" sz="2933">
                <a:solidFill>
                  <a:srgbClr val="000000"/>
                </a:solidFill>
                <a:latin typeface="Open Sans"/>
              </a:rPr>
              <a:t>Extended lifespan</a:t>
            </a:r>
          </a:p>
          <a:p>
            <a:pPr marL="633447" indent="-316724" lvl="1">
              <a:lnSpc>
                <a:spcPts val="3520"/>
              </a:lnSpc>
              <a:buFont typeface="Arial"/>
              <a:buChar char="•"/>
            </a:pPr>
            <a:r>
              <a:rPr lang="en-US" sz="2933">
                <a:solidFill>
                  <a:srgbClr val="000000"/>
                </a:solidFill>
                <a:latin typeface="Open Sans"/>
              </a:rPr>
              <a:t>Environmentally friendly</a:t>
            </a:r>
          </a:p>
          <a:p>
            <a:pPr>
              <a:lnSpc>
                <a:spcPts val="3520"/>
              </a:lnSpc>
            </a:pPr>
          </a:p>
          <a:p>
            <a:pPr>
              <a:lnSpc>
                <a:spcPts val="3520"/>
              </a:lnSpc>
            </a:pPr>
            <a:r>
              <a:rPr lang="en-US" sz="2933">
                <a:solidFill>
                  <a:srgbClr val="000000"/>
                </a:solidFill>
                <a:latin typeface="Open Sans Bold"/>
              </a:rPr>
              <a:t>Challenges:</a:t>
            </a:r>
          </a:p>
          <a:p>
            <a:pPr>
              <a:lnSpc>
                <a:spcPts val="3520"/>
              </a:lnSpc>
            </a:pPr>
          </a:p>
          <a:p>
            <a:pPr marL="633447" indent="-316724" lvl="1">
              <a:lnSpc>
                <a:spcPts val="3520"/>
              </a:lnSpc>
              <a:buFont typeface="Arial"/>
              <a:buChar char="•"/>
            </a:pPr>
            <a:r>
              <a:rPr lang="en-US" sz="2933">
                <a:solidFill>
                  <a:srgbClr val="000000"/>
                </a:solidFill>
                <a:latin typeface="Open Sans"/>
              </a:rPr>
              <a:t>Cost</a:t>
            </a:r>
          </a:p>
          <a:p>
            <a:pPr marL="633447" indent="-316724" lvl="1">
              <a:lnSpc>
                <a:spcPts val="3520"/>
              </a:lnSpc>
              <a:buFont typeface="Arial"/>
              <a:buChar char="•"/>
            </a:pPr>
            <a:r>
              <a:rPr lang="en-US" sz="2933">
                <a:solidFill>
                  <a:srgbClr val="000000"/>
                </a:solidFill>
                <a:latin typeface="Open Sans"/>
              </a:rPr>
              <a:t>Durability</a:t>
            </a:r>
          </a:p>
          <a:p>
            <a:pPr marL="633447" indent="-316724" lvl="1">
              <a:lnSpc>
                <a:spcPts val="3520"/>
              </a:lnSpc>
              <a:buFont typeface="Arial"/>
              <a:buChar char="•"/>
            </a:pPr>
            <a:r>
              <a:rPr lang="en-US" sz="2933">
                <a:solidFill>
                  <a:srgbClr val="000000"/>
                </a:solidFill>
                <a:latin typeface="Open Sans"/>
              </a:rPr>
              <a:t>Initial efficiency</a:t>
            </a:r>
          </a:p>
          <a:p>
            <a:pPr>
              <a:lnSpc>
                <a:spcPts val="3520"/>
              </a:lnSpc>
            </a:pPr>
          </a:p>
          <a:p>
            <a:pPr>
              <a:lnSpc>
                <a:spcPts val="3520"/>
              </a:lnSpc>
            </a:pPr>
          </a:p>
          <a:p>
            <a:pPr>
              <a:lnSpc>
                <a:spcPts val="35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17872"/>
            <a:ext cx="7315200" cy="2021655"/>
          </a:xfrm>
          <a:custGeom>
            <a:avLst/>
            <a:gdLst/>
            <a:ahLst/>
            <a:cxnLst/>
            <a:rect r="r" b="b" t="t" l="l"/>
            <a:pathLst>
              <a:path h="2021655" w="7315200">
                <a:moveTo>
                  <a:pt x="7315200" y="2021656"/>
                </a:moveTo>
                <a:lnTo>
                  <a:pt x="0" y="2021656"/>
                </a:lnTo>
                <a:lnTo>
                  <a:pt x="0" y="0"/>
                </a:lnTo>
                <a:lnTo>
                  <a:pt x="7315200" y="0"/>
                </a:lnTo>
                <a:lnTo>
                  <a:pt x="7315200" y="202165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41273" y="4032021"/>
            <a:ext cx="2484030" cy="2059627"/>
            <a:chOff x="0" y="0"/>
            <a:chExt cx="3866533" cy="3205926"/>
          </a:xfrm>
        </p:grpSpPr>
        <p:sp>
          <p:nvSpPr>
            <p:cNvPr name="Freeform 4" id="4"/>
            <p:cNvSpPr/>
            <p:nvPr/>
          </p:nvSpPr>
          <p:spPr>
            <a:xfrm flipH="false" flipV="false" rot="0">
              <a:off x="0" y="0"/>
              <a:ext cx="3866515" cy="3205861"/>
            </a:xfrm>
            <a:custGeom>
              <a:avLst/>
              <a:gdLst/>
              <a:ahLst/>
              <a:cxnLst/>
              <a:rect r="r" b="b" t="t" l="l"/>
              <a:pathLst>
                <a:path h="3205861" w="3866515">
                  <a:moveTo>
                    <a:pt x="3795776" y="471424"/>
                  </a:moveTo>
                  <a:cubicBezTo>
                    <a:pt x="2216150" y="3040888"/>
                    <a:pt x="2216150" y="3040888"/>
                    <a:pt x="2216150" y="3040888"/>
                  </a:cubicBezTo>
                  <a:cubicBezTo>
                    <a:pt x="2145411" y="3135122"/>
                    <a:pt x="2051177" y="3205861"/>
                    <a:pt x="1933194" y="3205861"/>
                  </a:cubicBezTo>
                  <a:cubicBezTo>
                    <a:pt x="1838833" y="3205861"/>
                    <a:pt x="1720977" y="3135122"/>
                    <a:pt x="1673860" y="3040888"/>
                  </a:cubicBezTo>
                  <a:cubicBezTo>
                    <a:pt x="70739" y="471424"/>
                    <a:pt x="70739" y="471424"/>
                    <a:pt x="70739" y="471424"/>
                  </a:cubicBezTo>
                  <a:cubicBezTo>
                    <a:pt x="23622" y="377190"/>
                    <a:pt x="0" y="259334"/>
                    <a:pt x="70739" y="164973"/>
                  </a:cubicBezTo>
                  <a:cubicBezTo>
                    <a:pt x="117856" y="47117"/>
                    <a:pt x="235712" y="0"/>
                    <a:pt x="353695" y="0"/>
                  </a:cubicBezTo>
                  <a:cubicBezTo>
                    <a:pt x="3536442" y="0"/>
                    <a:pt x="3536442" y="0"/>
                    <a:pt x="3536442" y="0"/>
                  </a:cubicBezTo>
                  <a:cubicBezTo>
                    <a:pt x="3654298" y="0"/>
                    <a:pt x="3748659" y="47117"/>
                    <a:pt x="3819398" y="164973"/>
                  </a:cubicBezTo>
                  <a:cubicBezTo>
                    <a:pt x="3866515" y="259207"/>
                    <a:pt x="3866515" y="377190"/>
                    <a:pt x="3795776" y="471424"/>
                  </a:cubicBezTo>
                  <a:close/>
                </a:path>
              </a:pathLst>
            </a:custGeom>
            <a:solidFill>
              <a:srgbClr val="F6670E"/>
            </a:solidFill>
          </p:spPr>
        </p:sp>
      </p:grpSp>
      <p:grpSp>
        <p:nvGrpSpPr>
          <p:cNvPr name="Group 5" id="5"/>
          <p:cNvGrpSpPr/>
          <p:nvPr/>
        </p:nvGrpSpPr>
        <p:grpSpPr>
          <a:xfrm rot="0">
            <a:off x="9139309" y="6879228"/>
            <a:ext cx="2484030" cy="2060555"/>
            <a:chOff x="0" y="0"/>
            <a:chExt cx="3866533" cy="3207370"/>
          </a:xfrm>
        </p:grpSpPr>
        <p:sp>
          <p:nvSpPr>
            <p:cNvPr name="Freeform 6" id="6"/>
            <p:cNvSpPr/>
            <p:nvPr/>
          </p:nvSpPr>
          <p:spPr>
            <a:xfrm flipH="false" flipV="false" rot="0">
              <a:off x="-127" y="0"/>
              <a:ext cx="3866642" cy="3207385"/>
            </a:xfrm>
            <a:custGeom>
              <a:avLst/>
              <a:gdLst/>
              <a:ahLst/>
              <a:cxnLst/>
              <a:rect r="r" b="b" t="t" l="l"/>
              <a:pathLst>
                <a:path h="3207385" w="3866642">
                  <a:moveTo>
                    <a:pt x="70866" y="2712085"/>
                  </a:moveTo>
                  <a:cubicBezTo>
                    <a:pt x="1674114" y="141478"/>
                    <a:pt x="1674114" y="141478"/>
                    <a:pt x="1674114" y="141478"/>
                  </a:cubicBezTo>
                  <a:cubicBezTo>
                    <a:pt x="1721231" y="47117"/>
                    <a:pt x="1839087" y="0"/>
                    <a:pt x="1933448" y="0"/>
                  </a:cubicBezTo>
                  <a:cubicBezTo>
                    <a:pt x="2051304" y="0"/>
                    <a:pt x="2145665" y="47117"/>
                    <a:pt x="2216404" y="141478"/>
                  </a:cubicBezTo>
                  <a:cubicBezTo>
                    <a:pt x="3795903" y="2712085"/>
                    <a:pt x="3795903" y="2712085"/>
                    <a:pt x="3795903" y="2712085"/>
                  </a:cubicBezTo>
                  <a:cubicBezTo>
                    <a:pt x="3866642" y="2806446"/>
                    <a:pt x="3866642" y="2947924"/>
                    <a:pt x="3819525" y="3042285"/>
                  </a:cubicBezTo>
                  <a:cubicBezTo>
                    <a:pt x="3748786" y="3136646"/>
                    <a:pt x="3654552" y="3207385"/>
                    <a:pt x="3536569" y="3207385"/>
                  </a:cubicBezTo>
                  <a:cubicBezTo>
                    <a:pt x="353695" y="3207385"/>
                    <a:pt x="353695" y="3207385"/>
                    <a:pt x="353695" y="3207385"/>
                  </a:cubicBezTo>
                  <a:cubicBezTo>
                    <a:pt x="235839" y="3207385"/>
                    <a:pt x="117983" y="3136646"/>
                    <a:pt x="70739" y="3042285"/>
                  </a:cubicBezTo>
                  <a:cubicBezTo>
                    <a:pt x="0" y="2947924"/>
                    <a:pt x="23622" y="2806446"/>
                    <a:pt x="70739" y="2712085"/>
                  </a:cubicBezTo>
                  <a:close/>
                </a:path>
              </a:pathLst>
            </a:custGeom>
            <a:solidFill>
              <a:srgbClr val="FFFFFF"/>
            </a:solidFill>
          </p:spPr>
        </p:sp>
      </p:grpSp>
      <p:grpSp>
        <p:nvGrpSpPr>
          <p:cNvPr name="Group 7" id="7"/>
          <p:cNvGrpSpPr/>
          <p:nvPr/>
        </p:nvGrpSpPr>
        <p:grpSpPr>
          <a:xfrm rot="0">
            <a:off x="10777896" y="6576349"/>
            <a:ext cx="2484030" cy="2060555"/>
            <a:chOff x="0" y="0"/>
            <a:chExt cx="3866533" cy="3207370"/>
          </a:xfrm>
        </p:grpSpPr>
        <p:sp>
          <p:nvSpPr>
            <p:cNvPr name="Freeform 8" id="8"/>
            <p:cNvSpPr/>
            <p:nvPr/>
          </p:nvSpPr>
          <p:spPr>
            <a:xfrm flipH="false" flipV="false" rot="0">
              <a:off x="0" y="0"/>
              <a:ext cx="3866642" cy="3207385"/>
            </a:xfrm>
            <a:custGeom>
              <a:avLst/>
              <a:gdLst/>
              <a:ahLst/>
              <a:cxnLst/>
              <a:rect r="r" b="b" t="t" l="l"/>
              <a:pathLst>
                <a:path h="3207385" w="3866642">
                  <a:moveTo>
                    <a:pt x="3795776" y="471678"/>
                  </a:moveTo>
                  <a:cubicBezTo>
                    <a:pt x="2192655" y="3042285"/>
                    <a:pt x="2192655" y="3042285"/>
                    <a:pt x="2192655" y="3042285"/>
                  </a:cubicBezTo>
                  <a:cubicBezTo>
                    <a:pt x="2145538" y="3136646"/>
                    <a:pt x="2027682" y="3207385"/>
                    <a:pt x="1933321" y="3207385"/>
                  </a:cubicBezTo>
                  <a:cubicBezTo>
                    <a:pt x="1815465" y="3207385"/>
                    <a:pt x="1721104" y="3136646"/>
                    <a:pt x="1650365" y="3042285"/>
                  </a:cubicBezTo>
                  <a:cubicBezTo>
                    <a:pt x="70739" y="471678"/>
                    <a:pt x="70739" y="471678"/>
                    <a:pt x="70739" y="471678"/>
                  </a:cubicBezTo>
                  <a:cubicBezTo>
                    <a:pt x="0" y="377317"/>
                    <a:pt x="0" y="259461"/>
                    <a:pt x="47117" y="165100"/>
                  </a:cubicBezTo>
                  <a:cubicBezTo>
                    <a:pt x="117856" y="47117"/>
                    <a:pt x="212217" y="0"/>
                    <a:pt x="330073" y="0"/>
                  </a:cubicBezTo>
                  <a:cubicBezTo>
                    <a:pt x="3512947" y="0"/>
                    <a:pt x="3512947" y="0"/>
                    <a:pt x="3512947" y="0"/>
                  </a:cubicBezTo>
                  <a:cubicBezTo>
                    <a:pt x="3630803" y="0"/>
                    <a:pt x="3748659" y="47117"/>
                    <a:pt x="3795903" y="165100"/>
                  </a:cubicBezTo>
                  <a:cubicBezTo>
                    <a:pt x="3866642" y="259461"/>
                    <a:pt x="3843020" y="377317"/>
                    <a:pt x="3795903" y="471678"/>
                  </a:cubicBezTo>
                  <a:close/>
                </a:path>
              </a:pathLst>
            </a:custGeom>
            <a:solidFill>
              <a:srgbClr val="F6670E"/>
            </a:solidFill>
          </p:spPr>
        </p:sp>
      </p:grpSp>
      <p:sp>
        <p:nvSpPr>
          <p:cNvPr name="Freeform 9" id="9"/>
          <p:cNvSpPr/>
          <p:nvPr/>
        </p:nvSpPr>
        <p:spPr>
          <a:xfrm flipH="false" flipV="false" rot="0">
            <a:off x="11623338" y="6926722"/>
            <a:ext cx="819268" cy="890508"/>
          </a:xfrm>
          <a:custGeom>
            <a:avLst/>
            <a:gdLst/>
            <a:ahLst/>
            <a:cxnLst/>
            <a:rect r="r" b="b" t="t" l="l"/>
            <a:pathLst>
              <a:path h="890508" w="819268">
                <a:moveTo>
                  <a:pt x="0" y="0"/>
                </a:moveTo>
                <a:lnTo>
                  <a:pt x="819268" y="0"/>
                </a:lnTo>
                <a:lnTo>
                  <a:pt x="819268" y="890508"/>
                </a:lnTo>
                <a:lnTo>
                  <a:pt x="0" y="890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19975" y="281407"/>
            <a:ext cx="1017451" cy="1010127"/>
            <a:chOff x="0" y="0"/>
            <a:chExt cx="955995" cy="949113"/>
          </a:xfrm>
        </p:grpSpPr>
        <p:sp>
          <p:nvSpPr>
            <p:cNvPr name="Freeform 11" id="11"/>
            <p:cNvSpPr/>
            <p:nvPr/>
          </p:nvSpPr>
          <p:spPr>
            <a:xfrm flipH="false" flipV="false" rot="0">
              <a:off x="0" y="0"/>
              <a:ext cx="955995" cy="949113"/>
            </a:xfrm>
            <a:custGeom>
              <a:avLst/>
              <a:gdLst/>
              <a:ahLst/>
              <a:cxnLst/>
              <a:rect r="r" b="b" t="t" l="l"/>
              <a:pathLst>
                <a:path h="949113" w="955995">
                  <a:moveTo>
                    <a:pt x="477997" y="0"/>
                  </a:moveTo>
                  <a:cubicBezTo>
                    <a:pt x="214007" y="0"/>
                    <a:pt x="0" y="212466"/>
                    <a:pt x="0" y="474557"/>
                  </a:cubicBezTo>
                  <a:cubicBezTo>
                    <a:pt x="0" y="736647"/>
                    <a:pt x="214007" y="949113"/>
                    <a:pt x="477997" y="949113"/>
                  </a:cubicBezTo>
                  <a:cubicBezTo>
                    <a:pt x="741988" y="949113"/>
                    <a:pt x="955995" y="736647"/>
                    <a:pt x="955995" y="474557"/>
                  </a:cubicBezTo>
                  <a:cubicBezTo>
                    <a:pt x="955995" y="212466"/>
                    <a:pt x="741988" y="0"/>
                    <a:pt x="477997" y="0"/>
                  </a:cubicBezTo>
                  <a:close/>
                </a:path>
              </a:pathLst>
            </a:custGeom>
            <a:solidFill>
              <a:srgbClr val="FFFFFF"/>
            </a:solidFill>
          </p:spPr>
        </p:sp>
        <p:sp>
          <p:nvSpPr>
            <p:cNvPr name="TextBox 12" id="12"/>
            <p:cNvSpPr txBox="true"/>
            <p:nvPr/>
          </p:nvSpPr>
          <p:spPr>
            <a:xfrm>
              <a:off x="89625" y="-25321"/>
              <a:ext cx="776746" cy="885455"/>
            </a:xfrm>
            <a:prstGeom prst="rect">
              <a:avLst/>
            </a:prstGeom>
          </p:spPr>
          <p:txBody>
            <a:bodyPr anchor="ctr" rtlCol="false" tIns="50800" lIns="50800" bIns="50800" rIns="50800"/>
            <a:lstStyle/>
            <a:p>
              <a:pPr algn="ctr" marL="0" indent="0" lvl="0">
                <a:lnSpc>
                  <a:spcPts val="4208"/>
                </a:lnSpc>
                <a:spcBef>
                  <a:spcPct val="0"/>
                </a:spcBef>
              </a:pPr>
              <a:r>
                <a:rPr lang="en-US" sz="3049" spc="106">
                  <a:solidFill>
                    <a:srgbClr val="F6670E"/>
                  </a:solidFill>
                  <a:latin typeface="Codec Pro ExtraBold"/>
                </a:rPr>
                <a:t>02</a:t>
              </a:r>
            </a:p>
          </p:txBody>
        </p:sp>
      </p:grpSp>
      <p:sp>
        <p:nvSpPr>
          <p:cNvPr name="Freeform 13" id="13"/>
          <p:cNvSpPr/>
          <p:nvPr/>
        </p:nvSpPr>
        <p:spPr>
          <a:xfrm flipH="false" flipV="false" rot="0">
            <a:off x="12880454" y="4087162"/>
            <a:ext cx="1205669" cy="1292627"/>
          </a:xfrm>
          <a:custGeom>
            <a:avLst/>
            <a:gdLst/>
            <a:ahLst/>
            <a:cxnLst/>
            <a:rect r="r" b="b" t="t" l="l"/>
            <a:pathLst>
              <a:path h="1292627" w="1205669">
                <a:moveTo>
                  <a:pt x="0" y="0"/>
                </a:moveTo>
                <a:lnTo>
                  <a:pt x="1205668" y="0"/>
                </a:lnTo>
                <a:lnTo>
                  <a:pt x="1205668" y="1292627"/>
                </a:lnTo>
                <a:lnTo>
                  <a:pt x="0" y="1292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162938" y="7981919"/>
            <a:ext cx="1309971" cy="1309971"/>
          </a:xfrm>
          <a:custGeom>
            <a:avLst/>
            <a:gdLst/>
            <a:ahLst/>
            <a:cxnLst/>
            <a:rect r="r" b="b" t="t" l="l"/>
            <a:pathLst>
              <a:path h="1309971" w="1309971">
                <a:moveTo>
                  <a:pt x="0" y="0"/>
                </a:moveTo>
                <a:lnTo>
                  <a:pt x="1309971" y="0"/>
                </a:lnTo>
                <a:lnTo>
                  <a:pt x="1309971" y="1309970"/>
                </a:lnTo>
                <a:lnTo>
                  <a:pt x="0" y="13099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1472909" y="5044955"/>
            <a:ext cx="1120127" cy="1224791"/>
          </a:xfrm>
          <a:custGeom>
            <a:avLst/>
            <a:gdLst/>
            <a:ahLst/>
            <a:cxnLst/>
            <a:rect r="r" b="b" t="t" l="l"/>
            <a:pathLst>
              <a:path h="1224791" w="1120127">
                <a:moveTo>
                  <a:pt x="0" y="0"/>
                </a:moveTo>
                <a:lnTo>
                  <a:pt x="1120127" y="0"/>
                </a:lnTo>
                <a:lnTo>
                  <a:pt x="1120127" y="1224791"/>
                </a:lnTo>
                <a:lnTo>
                  <a:pt x="0" y="12247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3842637" y="5880980"/>
            <a:ext cx="4201878" cy="4201878"/>
          </a:xfrm>
          <a:custGeom>
            <a:avLst/>
            <a:gdLst/>
            <a:ahLst/>
            <a:cxnLst/>
            <a:rect r="r" b="b" t="t" l="l"/>
            <a:pathLst>
              <a:path h="4201878" w="4201878">
                <a:moveTo>
                  <a:pt x="0" y="0"/>
                </a:moveTo>
                <a:lnTo>
                  <a:pt x="4201878" y="0"/>
                </a:lnTo>
                <a:lnTo>
                  <a:pt x="4201878" y="4201877"/>
                </a:lnTo>
                <a:lnTo>
                  <a:pt x="0" y="42018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7" id="17"/>
          <p:cNvSpPr txBox="true"/>
          <p:nvPr/>
        </p:nvSpPr>
        <p:spPr>
          <a:xfrm rot="0">
            <a:off x="1059033" y="2295570"/>
            <a:ext cx="5970417" cy="6996319"/>
          </a:xfrm>
          <a:prstGeom prst="rect">
            <a:avLst/>
          </a:prstGeom>
        </p:spPr>
        <p:txBody>
          <a:bodyPr anchor="t" rtlCol="false" tIns="0" lIns="0" bIns="0" rIns="0">
            <a:spAutoFit/>
          </a:bodyPr>
          <a:lstStyle/>
          <a:p>
            <a:pPr marL="625443" indent="-312722" lvl="1">
              <a:lnSpc>
                <a:spcPts val="3476"/>
              </a:lnSpc>
              <a:buFont typeface="Arial"/>
              <a:buChar char="•"/>
            </a:pPr>
            <a:r>
              <a:rPr lang="en-US" sz="2896">
                <a:solidFill>
                  <a:srgbClr val="000000"/>
                </a:solidFill>
                <a:latin typeface="Open Sans Bold"/>
              </a:rPr>
              <a:t>High-Bandwidth Laser Communication System (HBLCS).</a:t>
            </a:r>
          </a:p>
          <a:p>
            <a:pPr>
              <a:lnSpc>
                <a:spcPts val="3476"/>
              </a:lnSpc>
            </a:pPr>
          </a:p>
          <a:p>
            <a:pPr>
              <a:lnSpc>
                <a:spcPts val="3476"/>
              </a:lnSpc>
            </a:pPr>
            <a:r>
              <a:rPr lang="en-US" sz="2896">
                <a:solidFill>
                  <a:srgbClr val="000000"/>
                </a:solidFill>
                <a:latin typeface="Open Sans Bold"/>
              </a:rPr>
              <a:t>Benefits:</a:t>
            </a:r>
          </a:p>
          <a:p>
            <a:pPr marL="625443" indent="-312722" lvl="1">
              <a:lnSpc>
                <a:spcPts val="3476"/>
              </a:lnSpc>
              <a:buFont typeface="Arial"/>
              <a:buChar char="•"/>
            </a:pPr>
            <a:r>
              <a:rPr lang="en-US" sz="2896">
                <a:solidFill>
                  <a:srgbClr val="000000"/>
                </a:solidFill>
                <a:latin typeface="Open Sans"/>
              </a:rPr>
              <a:t>Faster data transmission</a:t>
            </a:r>
          </a:p>
          <a:p>
            <a:pPr marL="625443" indent="-312722" lvl="1">
              <a:lnSpc>
                <a:spcPts val="3476"/>
              </a:lnSpc>
              <a:buFont typeface="Arial"/>
              <a:buChar char="•"/>
            </a:pPr>
            <a:r>
              <a:rPr lang="en-US" sz="2896">
                <a:solidFill>
                  <a:srgbClr val="000000"/>
                </a:solidFill>
                <a:latin typeface="Open Sans"/>
              </a:rPr>
              <a:t>Real-time communication</a:t>
            </a:r>
          </a:p>
          <a:p>
            <a:pPr marL="625443" indent="-312722" lvl="1">
              <a:lnSpc>
                <a:spcPts val="3476"/>
              </a:lnSpc>
              <a:buFont typeface="Arial"/>
              <a:buChar char="•"/>
            </a:pPr>
            <a:r>
              <a:rPr lang="en-US" sz="2896">
                <a:solidFill>
                  <a:srgbClr val="000000"/>
                </a:solidFill>
                <a:latin typeface="Open Sans"/>
              </a:rPr>
              <a:t>Enhanced security</a:t>
            </a:r>
          </a:p>
          <a:p>
            <a:pPr marL="625443" indent="-312722" lvl="1">
              <a:lnSpc>
                <a:spcPts val="3476"/>
              </a:lnSpc>
              <a:buFont typeface="Arial"/>
              <a:buChar char="•"/>
            </a:pPr>
            <a:r>
              <a:rPr lang="en-US" sz="2896">
                <a:solidFill>
                  <a:srgbClr val="000000"/>
                </a:solidFill>
                <a:latin typeface="Open Sans"/>
              </a:rPr>
              <a:t>Increased efficiency</a:t>
            </a:r>
          </a:p>
          <a:p>
            <a:pPr>
              <a:lnSpc>
                <a:spcPts val="3476"/>
              </a:lnSpc>
            </a:pPr>
          </a:p>
          <a:p>
            <a:pPr>
              <a:lnSpc>
                <a:spcPts val="3476"/>
              </a:lnSpc>
            </a:pPr>
            <a:r>
              <a:rPr lang="en-US" sz="2896">
                <a:solidFill>
                  <a:srgbClr val="000000"/>
                </a:solidFill>
                <a:latin typeface="Open Sans Bold"/>
              </a:rPr>
              <a:t>Challenges:</a:t>
            </a:r>
          </a:p>
          <a:p>
            <a:pPr marL="625443" indent="-312722" lvl="1">
              <a:lnSpc>
                <a:spcPts val="3476"/>
              </a:lnSpc>
              <a:buFont typeface="Arial"/>
              <a:buChar char="•"/>
            </a:pPr>
            <a:r>
              <a:rPr lang="en-US" sz="2896">
                <a:solidFill>
                  <a:srgbClr val="000000"/>
                </a:solidFill>
                <a:latin typeface="Open Sans"/>
              </a:rPr>
              <a:t>Atmospheric interference</a:t>
            </a:r>
          </a:p>
          <a:p>
            <a:pPr marL="625443" indent="-312722" lvl="1">
              <a:lnSpc>
                <a:spcPts val="3476"/>
              </a:lnSpc>
              <a:buFont typeface="Arial"/>
              <a:buChar char="•"/>
            </a:pPr>
            <a:r>
              <a:rPr lang="en-US" sz="2896">
                <a:solidFill>
                  <a:srgbClr val="000000"/>
                </a:solidFill>
                <a:latin typeface="Open Sans"/>
              </a:rPr>
              <a:t>Pointing and tracking</a:t>
            </a:r>
          </a:p>
          <a:p>
            <a:pPr marL="625443" indent="-312722" lvl="1">
              <a:lnSpc>
                <a:spcPts val="3476"/>
              </a:lnSpc>
              <a:buFont typeface="Arial"/>
              <a:buChar char="•"/>
            </a:pPr>
            <a:r>
              <a:rPr lang="en-US" sz="2896">
                <a:solidFill>
                  <a:srgbClr val="000000"/>
                </a:solidFill>
                <a:latin typeface="Open Sans"/>
              </a:rPr>
              <a:t>Optical components</a:t>
            </a:r>
          </a:p>
          <a:p>
            <a:pPr marL="625443" indent="-312722" lvl="1">
              <a:lnSpc>
                <a:spcPts val="3476"/>
              </a:lnSpc>
              <a:buFont typeface="Arial"/>
              <a:buChar char="•"/>
            </a:pPr>
            <a:r>
              <a:rPr lang="en-US" sz="2896">
                <a:solidFill>
                  <a:srgbClr val="000000"/>
                </a:solidFill>
                <a:latin typeface="Open Sans"/>
              </a:rPr>
              <a:t>Standardization</a:t>
            </a:r>
          </a:p>
          <a:p>
            <a:pPr>
              <a:lnSpc>
                <a:spcPts val="3476"/>
              </a:lnSpc>
            </a:pPr>
          </a:p>
        </p:txBody>
      </p:sp>
      <p:sp>
        <p:nvSpPr>
          <p:cNvPr name="TextBox 18" id="18"/>
          <p:cNvSpPr txBox="true"/>
          <p:nvPr/>
        </p:nvSpPr>
        <p:spPr>
          <a:xfrm rot="0">
            <a:off x="7315200" y="272640"/>
            <a:ext cx="7981913" cy="3524250"/>
          </a:xfrm>
          <a:prstGeom prst="rect">
            <a:avLst/>
          </a:prstGeom>
        </p:spPr>
        <p:txBody>
          <a:bodyPr anchor="t" rtlCol="false" tIns="0" lIns="0" bIns="0" rIns="0">
            <a:spAutoFit/>
          </a:bodyPr>
          <a:lstStyle/>
          <a:p>
            <a:pPr algn="l" marL="561906" indent="-280953" lvl="1">
              <a:lnSpc>
                <a:spcPts val="3123"/>
              </a:lnSpc>
              <a:spcBef>
                <a:spcPct val="0"/>
              </a:spcBef>
              <a:buFont typeface="Arial"/>
              <a:buChar char="•"/>
            </a:pPr>
            <a:r>
              <a:rPr lang="en-US" sz="2602" strike="noStrike" u="none">
                <a:solidFill>
                  <a:srgbClr val="FFBD59"/>
                </a:solidFill>
                <a:latin typeface="Open Sans Bold"/>
              </a:rPr>
              <a:t>The Institute of Electrical and Electronics Engineers (IEEE) plays a critical role in driving the advancement and adoption of HBLCS for space applications. Through its diverse initiatives, IEEE fosters an ecosystem that empowers researchers, engineers, and industry leaders to unleash the full potential of HBLCS and propel space exploration forward.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66292" y="17872"/>
            <a:ext cx="15096223" cy="10281864"/>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F6670E"/>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0" t="-712" r="0" b="-16746"/>
              </a:stretch>
            </a:blipFill>
          </p:spPr>
        </p:sp>
      </p:grpSp>
      <p:sp>
        <p:nvSpPr>
          <p:cNvPr name="Freeform 5" id="5"/>
          <p:cNvSpPr/>
          <p:nvPr/>
        </p:nvSpPr>
        <p:spPr>
          <a:xfrm flipH="true" flipV="true" rot="0">
            <a:off x="0" y="17872"/>
            <a:ext cx="7315200" cy="2021655"/>
          </a:xfrm>
          <a:custGeom>
            <a:avLst/>
            <a:gdLst/>
            <a:ahLst/>
            <a:cxnLst/>
            <a:rect r="r" b="b" t="t" l="l"/>
            <a:pathLst>
              <a:path h="2021655" w="7315200">
                <a:moveTo>
                  <a:pt x="7315200" y="2021656"/>
                </a:moveTo>
                <a:lnTo>
                  <a:pt x="0" y="2021656"/>
                </a:lnTo>
                <a:lnTo>
                  <a:pt x="0" y="0"/>
                </a:lnTo>
                <a:lnTo>
                  <a:pt x="7315200" y="0"/>
                </a:lnTo>
                <a:lnTo>
                  <a:pt x="7315200" y="202165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2241273" y="4032021"/>
            <a:ext cx="2484030" cy="2059627"/>
            <a:chOff x="0" y="0"/>
            <a:chExt cx="3866533" cy="3205926"/>
          </a:xfrm>
        </p:grpSpPr>
        <p:sp>
          <p:nvSpPr>
            <p:cNvPr name="Freeform 7" id="7"/>
            <p:cNvSpPr/>
            <p:nvPr/>
          </p:nvSpPr>
          <p:spPr>
            <a:xfrm flipH="false" flipV="false" rot="0">
              <a:off x="0" y="0"/>
              <a:ext cx="3866515" cy="3205861"/>
            </a:xfrm>
            <a:custGeom>
              <a:avLst/>
              <a:gdLst/>
              <a:ahLst/>
              <a:cxnLst/>
              <a:rect r="r" b="b" t="t" l="l"/>
              <a:pathLst>
                <a:path h="3205861" w="3866515">
                  <a:moveTo>
                    <a:pt x="3795776" y="471424"/>
                  </a:moveTo>
                  <a:cubicBezTo>
                    <a:pt x="2216150" y="3040888"/>
                    <a:pt x="2216150" y="3040888"/>
                    <a:pt x="2216150" y="3040888"/>
                  </a:cubicBezTo>
                  <a:cubicBezTo>
                    <a:pt x="2145411" y="3135122"/>
                    <a:pt x="2051177" y="3205861"/>
                    <a:pt x="1933194" y="3205861"/>
                  </a:cubicBezTo>
                  <a:cubicBezTo>
                    <a:pt x="1838833" y="3205861"/>
                    <a:pt x="1720977" y="3135122"/>
                    <a:pt x="1673860" y="3040888"/>
                  </a:cubicBezTo>
                  <a:cubicBezTo>
                    <a:pt x="70739" y="471424"/>
                    <a:pt x="70739" y="471424"/>
                    <a:pt x="70739" y="471424"/>
                  </a:cubicBezTo>
                  <a:cubicBezTo>
                    <a:pt x="23622" y="377190"/>
                    <a:pt x="0" y="259334"/>
                    <a:pt x="70739" y="164973"/>
                  </a:cubicBezTo>
                  <a:cubicBezTo>
                    <a:pt x="117856" y="47117"/>
                    <a:pt x="235712" y="0"/>
                    <a:pt x="353695" y="0"/>
                  </a:cubicBezTo>
                  <a:cubicBezTo>
                    <a:pt x="3536442" y="0"/>
                    <a:pt x="3536442" y="0"/>
                    <a:pt x="3536442" y="0"/>
                  </a:cubicBezTo>
                  <a:cubicBezTo>
                    <a:pt x="3654298" y="0"/>
                    <a:pt x="3748659" y="47117"/>
                    <a:pt x="3819398" y="164973"/>
                  </a:cubicBezTo>
                  <a:cubicBezTo>
                    <a:pt x="3866515" y="259207"/>
                    <a:pt x="3866515" y="377190"/>
                    <a:pt x="3795776" y="471424"/>
                  </a:cubicBezTo>
                  <a:close/>
                </a:path>
              </a:pathLst>
            </a:custGeom>
            <a:solidFill>
              <a:srgbClr val="F6670E"/>
            </a:solidFill>
          </p:spPr>
        </p:sp>
      </p:grpSp>
      <p:grpSp>
        <p:nvGrpSpPr>
          <p:cNvPr name="Group 8" id="8"/>
          <p:cNvGrpSpPr/>
          <p:nvPr/>
        </p:nvGrpSpPr>
        <p:grpSpPr>
          <a:xfrm rot="0">
            <a:off x="9139309" y="6879228"/>
            <a:ext cx="2484030" cy="2060555"/>
            <a:chOff x="0" y="0"/>
            <a:chExt cx="3866533" cy="3207370"/>
          </a:xfrm>
        </p:grpSpPr>
        <p:sp>
          <p:nvSpPr>
            <p:cNvPr name="Freeform 9" id="9"/>
            <p:cNvSpPr/>
            <p:nvPr/>
          </p:nvSpPr>
          <p:spPr>
            <a:xfrm flipH="false" flipV="false" rot="0">
              <a:off x="-127" y="0"/>
              <a:ext cx="3866642" cy="3207385"/>
            </a:xfrm>
            <a:custGeom>
              <a:avLst/>
              <a:gdLst/>
              <a:ahLst/>
              <a:cxnLst/>
              <a:rect r="r" b="b" t="t" l="l"/>
              <a:pathLst>
                <a:path h="3207385" w="3866642">
                  <a:moveTo>
                    <a:pt x="70866" y="2712085"/>
                  </a:moveTo>
                  <a:cubicBezTo>
                    <a:pt x="1674114" y="141478"/>
                    <a:pt x="1674114" y="141478"/>
                    <a:pt x="1674114" y="141478"/>
                  </a:cubicBezTo>
                  <a:cubicBezTo>
                    <a:pt x="1721231" y="47117"/>
                    <a:pt x="1839087" y="0"/>
                    <a:pt x="1933448" y="0"/>
                  </a:cubicBezTo>
                  <a:cubicBezTo>
                    <a:pt x="2051304" y="0"/>
                    <a:pt x="2145665" y="47117"/>
                    <a:pt x="2216404" y="141478"/>
                  </a:cubicBezTo>
                  <a:cubicBezTo>
                    <a:pt x="3795903" y="2712085"/>
                    <a:pt x="3795903" y="2712085"/>
                    <a:pt x="3795903" y="2712085"/>
                  </a:cubicBezTo>
                  <a:cubicBezTo>
                    <a:pt x="3866642" y="2806446"/>
                    <a:pt x="3866642" y="2947924"/>
                    <a:pt x="3819525" y="3042285"/>
                  </a:cubicBezTo>
                  <a:cubicBezTo>
                    <a:pt x="3748786" y="3136646"/>
                    <a:pt x="3654552" y="3207385"/>
                    <a:pt x="3536569" y="3207385"/>
                  </a:cubicBezTo>
                  <a:cubicBezTo>
                    <a:pt x="353695" y="3207385"/>
                    <a:pt x="353695" y="3207385"/>
                    <a:pt x="353695" y="3207385"/>
                  </a:cubicBezTo>
                  <a:cubicBezTo>
                    <a:pt x="235839" y="3207385"/>
                    <a:pt x="117983" y="3136646"/>
                    <a:pt x="70739" y="3042285"/>
                  </a:cubicBezTo>
                  <a:cubicBezTo>
                    <a:pt x="0" y="2947924"/>
                    <a:pt x="23622" y="2806446"/>
                    <a:pt x="70739" y="2712085"/>
                  </a:cubicBezTo>
                  <a:close/>
                </a:path>
              </a:pathLst>
            </a:custGeom>
            <a:solidFill>
              <a:srgbClr val="FFFFFF"/>
            </a:solidFill>
          </p:spPr>
        </p:sp>
      </p:grpSp>
      <p:grpSp>
        <p:nvGrpSpPr>
          <p:cNvPr name="Group 10" id="10"/>
          <p:cNvGrpSpPr/>
          <p:nvPr/>
        </p:nvGrpSpPr>
        <p:grpSpPr>
          <a:xfrm rot="0">
            <a:off x="10777896" y="6576349"/>
            <a:ext cx="2484030" cy="2060555"/>
            <a:chOff x="0" y="0"/>
            <a:chExt cx="3866533" cy="3207370"/>
          </a:xfrm>
        </p:grpSpPr>
        <p:sp>
          <p:nvSpPr>
            <p:cNvPr name="Freeform 11" id="11"/>
            <p:cNvSpPr/>
            <p:nvPr/>
          </p:nvSpPr>
          <p:spPr>
            <a:xfrm flipH="false" flipV="false" rot="0">
              <a:off x="0" y="0"/>
              <a:ext cx="3866642" cy="3207385"/>
            </a:xfrm>
            <a:custGeom>
              <a:avLst/>
              <a:gdLst/>
              <a:ahLst/>
              <a:cxnLst/>
              <a:rect r="r" b="b" t="t" l="l"/>
              <a:pathLst>
                <a:path h="3207385" w="3866642">
                  <a:moveTo>
                    <a:pt x="3795776" y="471678"/>
                  </a:moveTo>
                  <a:cubicBezTo>
                    <a:pt x="2192655" y="3042285"/>
                    <a:pt x="2192655" y="3042285"/>
                    <a:pt x="2192655" y="3042285"/>
                  </a:cubicBezTo>
                  <a:cubicBezTo>
                    <a:pt x="2145538" y="3136646"/>
                    <a:pt x="2027682" y="3207385"/>
                    <a:pt x="1933321" y="3207385"/>
                  </a:cubicBezTo>
                  <a:cubicBezTo>
                    <a:pt x="1815465" y="3207385"/>
                    <a:pt x="1721104" y="3136646"/>
                    <a:pt x="1650365" y="3042285"/>
                  </a:cubicBezTo>
                  <a:cubicBezTo>
                    <a:pt x="70739" y="471678"/>
                    <a:pt x="70739" y="471678"/>
                    <a:pt x="70739" y="471678"/>
                  </a:cubicBezTo>
                  <a:cubicBezTo>
                    <a:pt x="0" y="377317"/>
                    <a:pt x="0" y="259461"/>
                    <a:pt x="47117" y="165100"/>
                  </a:cubicBezTo>
                  <a:cubicBezTo>
                    <a:pt x="117856" y="47117"/>
                    <a:pt x="212217" y="0"/>
                    <a:pt x="330073" y="0"/>
                  </a:cubicBezTo>
                  <a:cubicBezTo>
                    <a:pt x="3512947" y="0"/>
                    <a:pt x="3512947" y="0"/>
                    <a:pt x="3512947" y="0"/>
                  </a:cubicBezTo>
                  <a:cubicBezTo>
                    <a:pt x="3630803" y="0"/>
                    <a:pt x="3748659" y="47117"/>
                    <a:pt x="3795903" y="165100"/>
                  </a:cubicBezTo>
                  <a:cubicBezTo>
                    <a:pt x="3866642" y="259461"/>
                    <a:pt x="3843020" y="377317"/>
                    <a:pt x="3795903" y="471678"/>
                  </a:cubicBezTo>
                  <a:close/>
                </a:path>
              </a:pathLst>
            </a:custGeom>
            <a:solidFill>
              <a:srgbClr val="F6670E"/>
            </a:solidFill>
          </p:spPr>
        </p:sp>
      </p:grpSp>
      <p:sp>
        <p:nvSpPr>
          <p:cNvPr name="Freeform 12" id="12"/>
          <p:cNvSpPr/>
          <p:nvPr/>
        </p:nvSpPr>
        <p:spPr>
          <a:xfrm flipH="false" flipV="false" rot="0">
            <a:off x="11623338" y="6926722"/>
            <a:ext cx="819268" cy="890508"/>
          </a:xfrm>
          <a:custGeom>
            <a:avLst/>
            <a:gdLst/>
            <a:ahLst/>
            <a:cxnLst/>
            <a:rect r="r" b="b" t="t" l="l"/>
            <a:pathLst>
              <a:path h="890508" w="819268">
                <a:moveTo>
                  <a:pt x="0" y="0"/>
                </a:moveTo>
                <a:lnTo>
                  <a:pt x="819268" y="0"/>
                </a:lnTo>
                <a:lnTo>
                  <a:pt x="819268" y="890508"/>
                </a:lnTo>
                <a:lnTo>
                  <a:pt x="0" y="890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509889" y="247217"/>
            <a:ext cx="1037623" cy="1030154"/>
            <a:chOff x="0" y="0"/>
            <a:chExt cx="955995" cy="949113"/>
          </a:xfrm>
        </p:grpSpPr>
        <p:sp>
          <p:nvSpPr>
            <p:cNvPr name="Freeform 14" id="14"/>
            <p:cNvSpPr/>
            <p:nvPr/>
          </p:nvSpPr>
          <p:spPr>
            <a:xfrm flipH="false" flipV="false" rot="0">
              <a:off x="0" y="0"/>
              <a:ext cx="955995" cy="949113"/>
            </a:xfrm>
            <a:custGeom>
              <a:avLst/>
              <a:gdLst/>
              <a:ahLst/>
              <a:cxnLst/>
              <a:rect r="r" b="b" t="t" l="l"/>
              <a:pathLst>
                <a:path h="949113" w="955995">
                  <a:moveTo>
                    <a:pt x="477997" y="0"/>
                  </a:moveTo>
                  <a:cubicBezTo>
                    <a:pt x="214007" y="0"/>
                    <a:pt x="0" y="212466"/>
                    <a:pt x="0" y="474557"/>
                  </a:cubicBezTo>
                  <a:cubicBezTo>
                    <a:pt x="0" y="736647"/>
                    <a:pt x="214007" y="949113"/>
                    <a:pt x="477997" y="949113"/>
                  </a:cubicBezTo>
                  <a:cubicBezTo>
                    <a:pt x="741988" y="949113"/>
                    <a:pt x="955995" y="736647"/>
                    <a:pt x="955995" y="474557"/>
                  </a:cubicBezTo>
                  <a:cubicBezTo>
                    <a:pt x="955995" y="212466"/>
                    <a:pt x="741988" y="0"/>
                    <a:pt x="477997" y="0"/>
                  </a:cubicBezTo>
                  <a:close/>
                </a:path>
              </a:pathLst>
            </a:custGeom>
            <a:solidFill>
              <a:srgbClr val="FFFFFF"/>
            </a:solidFill>
          </p:spPr>
        </p:sp>
        <p:sp>
          <p:nvSpPr>
            <p:cNvPr name="TextBox 15" id="15"/>
            <p:cNvSpPr txBox="true"/>
            <p:nvPr/>
          </p:nvSpPr>
          <p:spPr>
            <a:xfrm>
              <a:off x="89625" y="-25321"/>
              <a:ext cx="776746" cy="885455"/>
            </a:xfrm>
            <a:prstGeom prst="rect">
              <a:avLst/>
            </a:prstGeom>
          </p:spPr>
          <p:txBody>
            <a:bodyPr anchor="ctr" rtlCol="false" tIns="50800" lIns="50800" bIns="50800" rIns="50800"/>
            <a:lstStyle/>
            <a:p>
              <a:pPr algn="ctr" marL="0" indent="0" lvl="0">
                <a:lnSpc>
                  <a:spcPts val="4208"/>
                </a:lnSpc>
                <a:spcBef>
                  <a:spcPct val="0"/>
                </a:spcBef>
              </a:pPr>
              <a:r>
                <a:rPr lang="en-US" sz="3049" spc="106">
                  <a:solidFill>
                    <a:srgbClr val="F6670E"/>
                  </a:solidFill>
                  <a:latin typeface="Codec Pro ExtraBold"/>
                </a:rPr>
                <a:t>03</a:t>
              </a:r>
            </a:p>
          </p:txBody>
        </p:sp>
      </p:grpSp>
      <p:sp>
        <p:nvSpPr>
          <p:cNvPr name="Freeform 16" id="16"/>
          <p:cNvSpPr/>
          <p:nvPr/>
        </p:nvSpPr>
        <p:spPr>
          <a:xfrm flipH="false" flipV="false" rot="0">
            <a:off x="12880454" y="4087162"/>
            <a:ext cx="1205669" cy="1292627"/>
          </a:xfrm>
          <a:custGeom>
            <a:avLst/>
            <a:gdLst/>
            <a:ahLst/>
            <a:cxnLst/>
            <a:rect r="r" b="b" t="t" l="l"/>
            <a:pathLst>
              <a:path h="1292627" w="1205669">
                <a:moveTo>
                  <a:pt x="0" y="0"/>
                </a:moveTo>
                <a:lnTo>
                  <a:pt x="1205668" y="0"/>
                </a:lnTo>
                <a:lnTo>
                  <a:pt x="1205668" y="1292627"/>
                </a:lnTo>
                <a:lnTo>
                  <a:pt x="0" y="12926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162938" y="7981919"/>
            <a:ext cx="1309971" cy="1309971"/>
          </a:xfrm>
          <a:custGeom>
            <a:avLst/>
            <a:gdLst/>
            <a:ahLst/>
            <a:cxnLst/>
            <a:rect r="r" b="b" t="t" l="l"/>
            <a:pathLst>
              <a:path h="1309971" w="1309971">
                <a:moveTo>
                  <a:pt x="0" y="0"/>
                </a:moveTo>
                <a:lnTo>
                  <a:pt x="1309971" y="0"/>
                </a:lnTo>
                <a:lnTo>
                  <a:pt x="1309971" y="1309970"/>
                </a:lnTo>
                <a:lnTo>
                  <a:pt x="0" y="13099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1472909" y="5044955"/>
            <a:ext cx="1120127" cy="1224791"/>
          </a:xfrm>
          <a:custGeom>
            <a:avLst/>
            <a:gdLst/>
            <a:ahLst/>
            <a:cxnLst/>
            <a:rect r="r" b="b" t="t" l="l"/>
            <a:pathLst>
              <a:path h="1224791" w="1120127">
                <a:moveTo>
                  <a:pt x="0" y="0"/>
                </a:moveTo>
                <a:lnTo>
                  <a:pt x="1120127" y="0"/>
                </a:lnTo>
                <a:lnTo>
                  <a:pt x="1120127" y="1224791"/>
                </a:lnTo>
                <a:lnTo>
                  <a:pt x="0" y="12247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348285" y="1813636"/>
            <a:ext cx="10143861" cy="7677903"/>
          </a:xfrm>
          <a:prstGeom prst="rect">
            <a:avLst/>
          </a:prstGeom>
        </p:spPr>
        <p:txBody>
          <a:bodyPr anchor="t" rtlCol="false" tIns="0" lIns="0" bIns="0" rIns="0">
            <a:spAutoFit/>
          </a:bodyPr>
          <a:lstStyle/>
          <a:p>
            <a:pPr marL="577282" indent="-288641" lvl="1">
              <a:lnSpc>
                <a:spcPts val="3208"/>
              </a:lnSpc>
              <a:buFont typeface="Arial"/>
              <a:buChar char="•"/>
            </a:pPr>
            <a:r>
              <a:rPr lang="en-US" sz="2673">
                <a:solidFill>
                  <a:srgbClr val="000000"/>
                </a:solidFill>
                <a:latin typeface="Open Sans Bold"/>
              </a:rPr>
              <a:t>Equip the rover with a variety of sensors, including cameras, LiDAR, and spectrometers, for data collection and environmental analysis. Implement hazard detection sensors to identify obstacles and potential dangers.</a:t>
            </a:r>
          </a:p>
          <a:p>
            <a:pPr>
              <a:lnSpc>
                <a:spcPts val="3208"/>
              </a:lnSpc>
            </a:pPr>
          </a:p>
          <a:p>
            <a:pPr>
              <a:lnSpc>
                <a:spcPts val="3208"/>
              </a:lnSpc>
            </a:pPr>
            <a:r>
              <a:rPr lang="en-US" sz="2673">
                <a:solidFill>
                  <a:srgbClr val="000000"/>
                </a:solidFill>
                <a:latin typeface="Open Sans Bold"/>
              </a:rPr>
              <a:t>Advantages:</a:t>
            </a:r>
          </a:p>
          <a:p>
            <a:pPr>
              <a:lnSpc>
                <a:spcPts val="3208"/>
              </a:lnSpc>
            </a:pPr>
            <a:r>
              <a:rPr lang="en-US" sz="2673">
                <a:solidFill>
                  <a:srgbClr val="000000"/>
                </a:solidFill>
                <a:latin typeface="Open Sans Bold"/>
              </a:rPr>
              <a:t> </a:t>
            </a:r>
          </a:p>
          <a:p>
            <a:pPr marL="577282" indent="-288641" lvl="1">
              <a:lnSpc>
                <a:spcPts val="3208"/>
              </a:lnSpc>
              <a:buFont typeface="Arial"/>
              <a:buChar char="•"/>
            </a:pPr>
            <a:r>
              <a:rPr lang="en-US" sz="2673">
                <a:solidFill>
                  <a:srgbClr val="000000"/>
                </a:solidFill>
                <a:latin typeface="Open Sans"/>
              </a:rPr>
              <a:t>High accuracy and resolution, even in low-light   conditions.</a:t>
            </a:r>
          </a:p>
          <a:p>
            <a:pPr marL="577282" indent="-288641" lvl="1">
              <a:lnSpc>
                <a:spcPts val="3208"/>
              </a:lnSpc>
              <a:buFont typeface="Arial"/>
              <a:buChar char="•"/>
            </a:pPr>
            <a:r>
              <a:rPr lang="en-US" sz="2673">
                <a:solidFill>
                  <a:srgbClr val="000000"/>
                </a:solidFill>
                <a:latin typeface="Open Sans"/>
              </a:rPr>
              <a:t> Can penetrate thin vegetation and dust.</a:t>
            </a:r>
          </a:p>
          <a:p>
            <a:pPr marL="577282" indent="-288641" lvl="1">
              <a:lnSpc>
                <a:spcPts val="3208"/>
              </a:lnSpc>
              <a:buFont typeface="Arial"/>
              <a:buChar char="•"/>
            </a:pPr>
            <a:r>
              <a:rPr lang="en-US" sz="2673">
                <a:solidFill>
                  <a:srgbClr val="000000"/>
                </a:solidFill>
                <a:latin typeface="Open Sans"/>
              </a:rPr>
              <a:t> Works well for mapping large areas.</a:t>
            </a:r>
          </a:p>
          <a:p>
            <a:pPr>
              <a:lnSpc>
                <a:spcPts val="3208"/>
              </a:lnSpc>
            </a:pPr>
          </a:p>
          <a:p>
            <a:pPr>
              <a:lnSpc>
                <a:spcPts val="3208"/>
              </a:lnSpc>
            </a:pPr>
            <a:r>
              <a:rPr lang="en-US" sz="2673">
                <a:solidFill>
                  <a:srgbClr val="000000"/>
                </a:solidFill>
                <a:latin typeface="Open Sans Bold"/>
              </a:rPr>
              <a:t>Disadvantages:</a:t>
            </a:r>
          </a:p>
          <a:p>
            <a:pPr>
              <a:lnSpc>
                <a:spcPts val="3208"/>
              </a:lnSpc>
            </a:pPr>
          </a:p>
          <a:p>
            <a:pPr marL="577282" indent="-288641" lvl="1">
              <a:lnSpc>
                <a:spcPts val="3208"/>
              </a:lnSpc>
              <a:buFont typeface="Arial"/>
              <a:buChar char="•"/>
            </a:pPr>
            <a:r>
              <a:rPr lang="en-US" sz="2673">
                <a:solidFill>
                  <a:srgbClr val="000000"/>
                </a:solidFill>
                <a:latin typeface="Open Sans"/>
              </a:rPr>
              <a:t>Relatively expensive compared to other camera options.</a:t>
            </a:r>
          </a:p>
          <a:p>
            <a:pPr marL="577282" indent="-288641" lvl="1">
              <a:lnSpc>
                <a:spcPts val="3208"/>
              </a:lnSpc>
              <a:buFont typeface="Arial"/>
              <a:buChar char="•"/>
            </a:pPr>
            <a:r>
              <a:rPr lang="en-US" sz="2673">
                <a:solidFill>
                  <a:srgbClr val="000000"/>
                </a:solidFill>
                <a:latin typeface="Open Sans"/>
              </a:rPr>
              <a:t>May not be able to detect very low obstacles, such as small rocks or holes</a:t>
            </a:r>
          </a:p>
          <a:p>
            <a:pPr>
              <a:lnSpc>
                <a:spcPts val="3208"/>
              </a:lnSpc>
            </a:pPr>
          </a:p>
          <a:p>
            <a:pPr>
              <a:lnSpc>
                <a:spcPts val="3208"/>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66292" y="17872"/>
            <a:ext cx="15096223" cy="10281864"/>
            <a:chOff x="0" y="0"/>
            <a:chExt cx="5475623" cy="3729384"/>
          </a:xfrm>
        </p:grpSpPr>
        <p:sp>
          <p:nvSpPr>
            <p:cNvPr name="Freeform 3" id="3"/>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solidFill>
              <a:srgbClr val="F6670E"/>
            </a:solidFill>
          </p:spPr>
        </p:sp>
        <p:sp>
          <p:nvSpPr>
            <p:cNvPr name="Freeform 4" id="4"/>
            <p:cNvSpPr/>
            <p:nvPr/>
          </p:nvSpPr>
          <p:spPr>
            <a:xfrm flipH="false" flipV="false" rot="0">
              <a:off x="0" y="0"/>
              <a:ext cx="5475623" cy="3729384"/>
            </a:xfrm>
            <a:custGeom>
              <a:avLst/>
              <a:gdLst/>
              <a:ahLst/>
              <a:cxnLst/>
              <a:rect r="r" b="b" t="t" l="l"/>
              <a:pathLst>
                <a:path h="3729384" w="5475623">
                  <a:moveTo>
                    <a:pt x="3322462" y="3729384"/>
                  </a:moveTo>
                  <a:lnTo>
                    <a:pt x="0" y="3729384"/>
                  </a:lnTo>
                  <a:lnTo>
                    <a:pt x="2153161" y="0"/>
                  </a:lnTo>
                  <a:lnTo>
                    <a:pt x="5475623" y="0"/>
                  </a:lnTo>
                  <a:lnTo>
                    <a:pt x="3322462" y="3729384"/>
                  </a:lnTo>
                  <a:close/>
                </a:path>
              </a:pathLst>
            </a:custGeom>
            <a:blipFill>
              <a:blip r:embed="rId2"/>
              <a:stretch>
                <a:fillRect l="-1698" t="0" r="-7275" b="0"/>
              </a:stretch>
            </a:blipFill>
          </p:spPr>
        </p:sp>
      </p:grpSp>
      <p:sp>
        <p:nvSpPr>
          <p:cNvPr name="Freeform 5" id="5"/>
          <p:cNvSpPr/>
          <p:nvPr/>
        </p:nvSpPr>
        <p:spPr>
          <a:xfrm flipH="true" flipV="true" rot="0">
            <a:off x="0" y="17872"/>
            <a:ext cx="7315200" cy="2021655"/>
          </a:xfrm>
          <a:custGeom>
            <a:avLst/>
            <a:gdLst/>
            <a:ahLst/>
            <a:cxnLst/>
            <a:rect r="r" b="b" t="t" l="l"/>
            <a:pathLst>
              <a:path h="2021655" w="7315200">
                <a:moveTo>
                  <a:pt x="7315200" y="2021656"/>
                </a:moveTo>
                <a:lnTo>
                  <a:pt x="0" y="2021656"/>
                </a:lnTo>
                <a:lnTo>
                  <a:pt x="0" y="0"/>
                </a:lnTo>
                <a:lnTo>
                  <a:pt x="7315200" y="0"/>
                </a:lnTo>
                <a:lnTo>
                  <a:pt x="7315200" y="202165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2241273" y="4032021"/>
            <a:ext cx="2484030" cy="2059627"/>
            <a:chOff x="0" y="0"/>
            <a:chExt cx="3866533" cy="3205926"/>
          </a:xfrm>
        </p:grpSpPr>
        <p:sp>
          <p:nvSpPr>
            <p:cNvPr name="Freeform 7" id="7"/>
            <p:cNvSpPr/>
            <p:nvPr/>
          </p:nvSpPr>
          <p:spPr>
            <a:xfrm flipH="false" flipV="false" rot="0">
              <a:off x="0" y="0"/>
              <a:ext cx="3866515" cy="3205861"/>
            </a:xfrm>
            <a:custGeom>
              <a:avLst/>
              <a:gdLst/>
              <a:ahLst/>
              <a:cxnLst/>
              <a:rect r="r" b="b" t="t" l="l"/>
              <a:pathLst>
                <a:path h="3205861" w="3866515">
                  <a:moveTo>
                    <a:pt x="3795776" y="471424"/>
                  </a:moveTo>
                  <a:cubicBezTo>
                    <a:pt x="2216150" y="3040888"/>
                    <a:pt x="2216150" y="3040888"/>
                    <a:pt x="2216150" y="3040888"/>
                  </a:cubicBezTo>
                  <a:cubicBezTo>
                    <a:pt x="2145411" y="3135122"/>
                    <a:pt x="2051177" y="3205861"/>
                    <a:pt x="1933194" y="3205861"/>
                  </a:cubicBezTo>
                  <a:cubicBezTo>
                    <a:pt x="1838833" y="3205861"/>
                    <a:pt x="1720977" y="3135122"/>
                    <a:pt x="1673860" y="3040888"/>
                  </a:cubicBezTo>
                  <a:cubicBezTo>
                    <a:pt x="70739" y="471424"/>
                    <a:pt x="70739" y="471424"/>
                    <a:pt x="70739" y="471424"/>
                  </a:cubicBezTo>
                  <a:cubicBezTo>
                    <a:pt x="23622" y="377190"/>
                    <a:pt x="0" y="259334"/>
                    <a:pt x="70739" y="164973"/>
                  </a:cubicBezTo>
                  <a:cubicBezTo>
                    <a:pt x="117856" y="47117"/>
                    <a:pt x="235712" y="0"/>
                    <a:pt x="353695" y="0"/>
                  </a:cubicBezTo>
                  <a:cubicBezTo>
                    <a:pt x="3536442" y="0"/>
                    <a:pt x="3536442" y="0"/>
                    <a:pt x="3536442" y="0"/>
                  </a:cubicBezTo>
                  <a:cubicBezTo>
                    <a:pt x="3654298" y="0"/>
                    <a:pt x="3748659" y="47117"/>
                    <a:pt x="3819398" y="164973"/>
                  </a:cubicBezTo>
                  <a:cubicBezTo>
                    <a:pt x="3866515" y="259207"/>
                    <a:pt x="3866515" y="377190"/>
                    <a:pt x="3795776" y="471424"/>
                  </a:cubicBezTo>
                  <a:close/>
                </a:path>
              </a:pathLst>
            </a:custGeom>
            <a:solidFill>
              <a:srgbClr val="F6670E"/>
            </a:solidFill>
          </p:spPr>
        </p:sp>
      </p:grpSp>
      <p:grpSp>
        <p:nvGrpSpPr>
          <p:cNvPr name="Group 8" id="8"/>
          <p:cNvGrpSpPr/>
          <p:nvPr/>
        </p:nvGrpSpPr>
        <p:grpSpPr>
          <a:xfrm rot="0">
            <a:off x="9139309" y="6879228"/>
            <a:ext cx="2484030" cy="2060555"/>
            <a:chOff x="0" y="0"/>
            <a:chExt cx="3866533" cy="3207370"/>
          </a:xfrm>
        </p:grpSpPr>
        <p:sp>
          <p:nvSpPr>
            <p:cNvPr name="Freeform 9" id="9"/>
            <p:cNvSpPr/>
            <p:nvPr/>
          </p:nvSpPr>
          <p:spPr>
            <a:xfrm flipH="false" flipV="false" rot="0">
              <a:off x="-127" y="0"/>
              <a:ext cx="3866642" cy="3207385"/>
            </a:xfrm>
            <a:custGeom>
              <a:avLst/>
              <a:gdLst/>
              <a:ahLst/>
              <a:cxnLst/>
              <a:rect r="r" b="b" t="t" l="l"/>
              <a:pathLst>
                <a:path h="3207385" w="3866642">
                  <a:moveTo>
                    <a:pt x="70866" y="2712085"/>
                  </a:moveTo>
                  <a:cubicBezTo>
                    <a:pt x="1674114" y="141478"/>
                    <a:pt x="1674114" y="141478"/>
                    <a:pt x="1674114" y="141478"/>
                  </a:cubicBezTo>
                  <a:cubicBezTo>
                    <a:pt x="1721231" y="47117"/>
                    <a:pt x="1839087" y="0"/>
                    <a:pt x="1933448" y="0"/>
                  </a:cubicBezTo>
                  <a:cubicBezTo>
                    <a:pt x="2051304" y="0"/>
                    <a:pt x="2145665" y="47117"/>
                    <a:pt x="2216404" y="141478"/>
                  </a:cubicBezTo>
                  <a:cubicBezTo>
                    <a:pt x="3795903" y="2712085"/>
                    <a:pt x="3795903" y="2712085"/>
                    <a:pt x="3795903" y="2712085"/>
                  </a:cubicBezTo>
                  <a:cubicBezTo>
                    <a:pt x="3866642" y="2806446"/>
                    <a:pt x="3866642" y="2947924"/>
                    <a:pt x="3819525" y="3042285"/>
                  </a:cubicBezTo>
                  <a:cubicBezTo>
                    <a:pt x="3748786" y="3136646"/>
                    <a:pt x="3654552" y="3207385"/>
                    <a:pt x="3536569" y="3207385"/>
                  </a:cubicBezTo>
                  <a:cubicBezTo>
                    <a:pt x="353695" y="3207385"/>
                    <a:pt x="353695" y="3207385"/>
                    <a:pt x="353695" y="3207385"/>
                  </a:cubicBezTo>
                  <a:cubicBezTo>
                    <a:pt x="235839" y="3207385"/>
                    <a:pt x="117983" y="3136646"/>
                    <a:pt x="70739" y="3042285"/>
                  </a:cubicBezTo>
                  <a:cubicBezTo>
                    <a:pt x="0" y="2947924"/>
                    <a:pt x="23622" y="2806446"/>
                    <a:pt x="70739" y="2712085"/>
                  </a:cubicBezTo>
                  <a:close/>
                </a:path>
              </a:pathLst>
            </a:custGeom>
            <a:solidFill>
              <a:srgbClr val="FFFFFF"/>
            </a:solidFill>
          </p:spPr>
        </p:sp>
      </p:grpSp>
      <p:grpSp>
        <p:nvGrpSpPr>
          <p:cNvPr name="Group 10" id="10"/>
          <p:cNvGrpSpPr/>
          <p:nvPr/>
        </p:nvGrpSpPr>
        <p:grpSpPr>
          <a:xfrm rot="0">
            <a:off x="10777896" y="6576349"/>
            <a:ext cx="2484030" cy="2060555"/>
            <a:chOff x="0" y="0"/>
            <a:chExt cx="3866533" cy="3207370"/>
          </a:xfrm>
        </p:grpSpPr>
        <p:sp>
          <p:nvSpPr>
            <p:cNvPr name="Freeform 11" id="11"/>
            <p:cNvSpPr/>
            <p:nvPr/>
          </p:nvSpPr>
          <p:spPr>
            <a:xfrm flipH="false" flipV="false" rot="0">
              <a:off x="0" y="0"/>
              <a:ext cx="3866642" cy="3207385"/>
            </a:xfrm>
            <a:custGeom>
              <a:avLst/>
              <a:gdLst/>
              <a:ahLst/>
              <a:cxnLst/>
              <a:rect r="r" b="b" t="t" l="l"/>
              <a:pathLst>
                <a:path h="3207385" w="3866642">
                  <a:moveTo>
                    <a:pt x="3795776" y="471678"/>
                  </a:moveTo>
                  <a:cubicBezTo>
                    <a:pt x="2192655" y="3042285"/>
                    <a:pt x="2192655" y="3042285"/>
                    <a:pt x="2192655" y="3042285"/>
                  </a:cubicBezTo>
                  <a:cubicBezTo>
                    <a:pt x="2145538" y="3136646"/>
                    <a:pt x="2027682" y="3207385"/>
                    <a:pt x="1933321" y="3207385"/>
                  </a:cubicBezTo>
                  <a:cubicBezTo>
                    <a:pt x="1815465" y="3207385"/>
                    <a:pt x="1721104" y="3136646"/>
                    <a:pt x="1650365" y="3042285"/>
                  </a:cubicBezTo>
                  <a:cubicBezTo>
                    <a:pt x="70739" y="471678"/>
                    <a:pt x="70739" y="471678"/>
                    <a:pt x="70739" y="471678"/>
                  </a:cubicBezTo>
                  <a:cubicBezTo>
                    <a:pt x="0" y="377317"/>
                    <a:pt x="0" y="259461"/>
                    <a:pt x="47117" y="165100"/>
                  </a:cubicBezTo>
                  <a:cubicBezTo>
                    <a:pt x="117856" y="47117"/>
                    <a:pt x="212217" y="0"/>
                    <a:pt x="330073" y="0"/>
                  </a:cubicBezTo>
                  <a:cubicBezTo>
                    <a:pt x="3512947" y="0"/>
                    <a:pt x="3512947" y="0"/>
                    <a:pt x="3512947" y="0"/>
                  </a:cubicBezTo>
                  <a:cubicBezTo>
                    <a:pt x="3630803" y="0"/>
                    <a:pt x="3748659" y="47117"/>
                    <a:pt x="3795903" y="165100"/>
                  </a:cubicBezTo>
                  <a:cubicBezTo>
                    <a:pt x="3866642" y="259461"/>
                    <a:pt x="3843020" y="377317"/>
                    <a:pt x="3795903" y="471678"/>
                  </a:cubicBezTo>
                  <a:close/>
                </a:path>
              </a:pathLst>
            </a:custGeom>
            <a:solidFill>
              <a:srgbClr val="F6670E"/>
            </a:solidFill>
          </p:spPr>
        </p:sp>
      </p:grpSp>
      <p:sp>
        <p:nvSpPr>
          <p:cNvPr name="Freeform 12" id="12"/>
          <p:cNvSpPr/>
          <p:nvPr/>
        </p:nvSpPr>
        <p:spPr>
          <a:xfrm flipH="false" flipV="false" rot="0">
            <a:off x="11623338" y="6926722"/>
            <a:ext cx="819268" cy="890508"/>
          </a:xfrm>
          <a:custGeom>
            <a:avLst/>
            <a:gdLst/>
            <a:ahLst/>
            <a:cxnLst/>
            <a:rect r="r" b="b" t="t" l="l"/>
            <a:pathLst>
              <a:path h="890508" w="819268">
                <a:moveTo>
                  <a:pt x="0" y="0"/>
                </a:moveTo>
                <a:lnTo>
                  <a:pt x="819268" y="0"/>
                </a:lnTo>
                <a:lnTo>
                  <a:pt x="819268" y="890508"/>
                </a:lnTo>
                <a:lnTo>
                  <a:pt x="0" y="890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519975" y="281407"/>
            <a:ext cx="1017451" cy="1010127"/>
            <a:chOff x="0" y="0"/>
            <a:chExt cx="955995" cy="949113"/>
          </a:xfrm>
        </p:grpSpPr>
        <p:sp>
          <p:nvSpPr>
            <p:cNvPr name="Freeform 14" id="14"/>
            <p:cNvSpPr/>
            <p:nvPr/>
          </p:nvSpPr>
          <p:spPr>
            <a:xfrm flipH="false" flipV="false" rot="0">
              <a:off x="0" y="0"/>
              <a:ext cx="955995" cy="949113"/>
            </a:xfrm>
            <a:custGeom>
              <a:avLst/>
              <a:gdLst/>
              <a:ahLst/>
              <a:cxnLst/>
              <a:rect r="r" b="b" t="t" l="l"/>
              <a:pathLst>
                <a:path h="949113" w="955995">
                  <a:moveTo>
                    <a:pt x="477997" y="0"/>
                  </a:moveTo>
                  <a:cubicBezTo>
                    <a:pt x="214007" y="0"/>
                    <a:pt x="0" y="212466"/>
                    <a:pt x="0" y="474557"/>
                  </a:cubicBezTo>
                  <a:cubicBezTo>
                    <a:pt x="0" y="736647"/>
                    <a:pt x="214007" y="949113"/>
                    <a:pt x="477997" y="949113"/>
                  </a:cubicBezTo>
                  <a:cubicBezTo>
                    <a:pt x="741988" y="949113"/>
                    <a:pt x="955995" y="736647"/>
                    <a:pt x="955995" y="474557"/>
                  </a:cubicBezTo>
                  <a:cubicBezTo>
                    <a:pt x="955995" y="212466"/>
                    <a:pt x="741988" y="0"/>
                    <a:pt x="477997" y="0"/>
                  </a:cubicBezTo>
                  <a:close/>
                </a:path>
              </a:pathLst>
            </a:custGeom>
            <a:solidFill>
              <a:srgbClr val="FFFFFF"/>
            </a:solidFill>
          </p:spPr>
        </p:sp>
        <p:sp>
          <p:nvSpPr>
            <p:cNvPr name="TextBox 15" id="15"/>
            <p:cNvSpPr txBox="true"/>
            <p:nvPr/>
          </p:nvSpPr>
          <p:spPr>
            <a:xfrm>
              <a:off x="89625" y="-25321"/>
              <a:ext cx="776746" cy="885455"/>
            </a:xfrm>
            <a:prstGeom prst="rect">
              <a:avLst/>
            </a:prstGeom>
          </p:spPr>
          <p:txBody>
            <a:bodyPr anchor="ctr" rtlCol="false" tIns="50800" lIns="50800" bIns="50800" rIns="50800"/>
            <a:lstStyle/>
            <a:p>
              <a:pPr algn="ctr" marL="0" indent="0" lvl="0">
                <a:lnSpc>
                  <a:spcPts val="4208"/>
                </a:lnSpc>
                <a:spcBef>
                  <a:spcPct val="0"/>
                </a:spcBef>
              </a:pPr>
              <a:r>
                <a:rPr lang="en-US" sz="3049" spc="106">
                  <a:solidFill>
                    <a:srgbClr val="F6670E"/>
                  </a:solidFill>
                  <a:latin typeface="Codec Pro ExtraBold"/>
                </a:rPr>
                <a:t>04</a:t>
              </a:r>
            </a:p>
          </p:txBody>
        </p:sp>
      </p:grpSp>
      <p:sp>
        <p:nvSpPr>
          <p:cNvPr name="Freeform 16" id="16"/>
          <p:cNvSpPr/>
          <p:nvPr/>
        </p:nvSpPr>
        <p:spPr>
          <a:xfrm flipH="false" flipV="false" rot="0">
            <a:off x="12880454" y="4087162"/>
            <a:ext cx="1205669" cy="1292627"/>
          </a:xfrm>
          <a:custGeom>
            <a:avLst/>
            <a:gdLst/>
            <a:ahLst/>
            <a:cxnLst/>
            <a:rect r="r" b="b" t="t" l="l"/>
            <a:pathLst>
              <a:path h="1292627" w="1205669">
                <a:moveTo>
                  <a:pt x="0" y="0"/>
                </a:moveTo>
                <a:lnTo>
                  <a:pt x="1205668" y="0"/>
                </a:lnTo>
                <a:lnTo>
                  <a:pt x="1205668" y="1292627"/>
                </a:lnTo>
                <a:lnTo>
                  <a:pt x="0" y="12926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162938" y="7981919"/>
            <a:ext cx="1309971" cy="1309971"/>
          </a:xfrm>
          <a:custGeom>
            <a:avLst/>
            <a:gdLst/>
            <a:ahLst/>
            <a:cxnLst/>
            <a:rect r="r" b="b" t="t" l="l"/>
            <a:pathLst>
              <a:path h="1309971" w="1309971">
                <a:moveTo>
                  <a:pt x="0" y="0"/>
                </a:moveTo>
                <a:lnTo>
                  <a:pt x="1309971" y="0"/>
                </a:lnTo>
                <a:lnTo>
                  <a:pt x="1309971" y="1309970"/>
                </a:lnTo>
                <a:lnTo>
                  <a:pt x="0" y="13099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1472909" y="5044955"/>
            <a:ext cx="1120127" cy="1224791"/>
          </a:xfrm>
          <a:custGeom>
            <a:avLst/>
            <a:gdLst/>
            <a:ahLst/>
            <a:cxnLst/>
            <a:rect r="r" b="b" t="t" l="l"/>
            <a:pathLst>
              <a:path h="1224791" w="1120127">
                <a:moveTo>
                  <a:pt x="0" y="0"/>
                </a:moveTo>
                <a:lnTo>
                  <a:pt x="1120127" y="0"/>
                </a:lnTo>
                <a:lnTo>
                  <a:pt x="1120127" y="1224791"/>
                </a:lnTo>
                <a:lnTo>
                  <a:pt x="0" y="12247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690511" y="1662988"/>
            <a:ext cx="10127413" cy="9743053"/>
          </a:xfrm>
          <a:prstGeom prst="rect">
            <a:avLst/>
          </a:prstGeom>
        </p:spPr>
        <p:txBody>
          <a:bodyPr anchor="t" rtlCol="false" tIns="0" lIns="0" bIns="0" rIns="0">
            <a:spAutoFit/>
          </a:bodyPr>
          <a:lstStyle/>
          <a:p>
            <a:pPr marL="633447" indent="-316724" lvl="1">
              <a:lnSpc>
                <a:spcPts val="3520"/>
              </a:lnSpc>
              <a:buFont typeface="Arial"/>
              <a:buChar char="•"/>
            </a:pPr>
            <a:r>
              <a:rPr lang="en-US" sz="2933">
                <a:solidFill>
                  <a:srgbClr val="000000"/>
                </a:solidFill>
                <a:latin typeface="Open Sans Bold"/>
              </a:rPr>
              <a:t>Six-Wheel Rhombus Mobility System</a:t>
            </a:r>
          </a:p>
          <a:p>
            <a:pPr>
              <a:lnSpc>
                <a:spcPts val="3520"/>
              </a:lnSpc>
            </a:pPr>
          </a:p>
          <a:p>
            <a:pPr>
              <a:lnSpc>
                <a:spcPts val="3520"/>
              </a:lnSpc>
            </a:pPr>
          </a:p>
          <a:p>
            <a:pPr>
              <a:lnSpc>
                <a:spcPts val="3520"/>
              </a:lnSpc>
            </a:pPr>
            <a:r>
              <a:rPr lang="en-US" sz="2933">
                <a:solidFill>
                  <a:srgbClr val="000000"/>
                </a:solidFill>
                <a:latin typeface="Open Sans Bold"/>
              </a:rPr>
              <a:t>Benefits:</a:t>
            </a:r>
          </a:p>
          <a:p>
            <a:pPr>
              <a:lnSpc>
                <a:spcPts val="3520"/>
              </a:lnSpc>
            </a:pPr>
          </a:p>
          <a:p>
            <a:pPr marL="633447" indent="-316724" lvl="1">
              <a:lnSpc>
                <a:spcPts val="3520"/>
              </a:lnSpc>
              <a:buFont typeface="Arial"/>
              <a:buChar char="•"/>
            </a:pPr>
            <a:r>
              <a:rPr lang="en-US" sz="2933">
                <a:solidFill>
                  <a:srgbClr val="000000"/>
                </a:solidFill>
                <a:latin typeface="Open Sans"/>
              </a:rPr>
              <a:t>Increased stability on rough terrain.</a:t>
            </a:r>
          </a:p>
          <a:p>
            <a:pPr marL="633447" indent="-316724" lvl="1">
              <a:lnSpc>
                <a:spcPts val="3520"/>
              </a:lnSpc>
              <a:buFont typeface="Arial"/>
              <a:buChar char="•"/>
            </a:pPr>
            <a:r>
              <a:rPr lang="en-US" sz="2933">
                <a:solidFill>
                  <a:srgbClr val="000000"/>
                </a:solidFill>
                <a:latin typeface="Open Sans"/>
              </a:rPr>
              <a:t>Improved maneuverability in tight spaces.</a:t>
            </a:r>
          </a:p>
          <a:p>
            <a:pPr marL="633447" indent="-316724" lvl="1">
              <a:lnSpc>
                <a:spcPts val="3520"/>
              </a:lnSpc>
              <a:buFont typeface="Arial"/>
              <a:buChar char="•"/>
            </a:pPr>
            <a:r>
              <a:rPr lang="en-US" sz="2933">
                <a:solidFill>
                  <a:srgbClr val="000000"/>
                </a:solidFill>
                <a:latin typeface="Open Sans"/>
              </a:rPr>
              <a:t>Enhanced obstacle avoidance.</a:t>
            </a:r>
          </a:p>
          <a:p>
            <a:pPr marL="633447" indent="-316724" lvl="1">
              <a:lnSpc>
                <a:spcPts val="3520"/>
              </a:lnSpc>
              <a:buFont typeface="Arial"/>
              <a:buChar char="•"/>
            </a:pPr>
            <a:r>
              <a:rPr lang="en-US" sz="2933">
                <a:solidFill>
                  <a:srgbClr val="000000"/>
                </a:solidFill>
                <a:latin typeface="Open Sans"/>
              </a:rPr>
              <a:t>Potentially lighter and simpler design.</a:t>
            </a:r>
          </a:p>
          <a:p>
            <a:pPr marL="633447" indent="-316724" lvl="1">
              <a:lnSpc>
                <a:spcPts val="3520"/>
              </a:lnSpc>
              <a:buFont typeface="Arial"/>
              <a:buChar char="•"/>
            </a:pPr>
            <a:r>
              <a:rPr lang="en-US" sz="2933">
                <a:solidFill>
                  <a:srgbClr val="000000"/>
                </a:solidFill>
                <a:latin typeface="Open Sans"/>
              </a:rPr>
              <a:t>Larger payload capacity.</a:t>
            </a:r>
          </a:p>
          <a:p>
            <a:pPr>
              <a:lnSpc>
                <a:spcPts val="3520"/>
              </a:lnSpc>
            </a:pPr>
          </a:p>
          <a:p>
            <a:pPr>
              <a:lnSpc>
                <a:spcPts val="3520"/>
              </a:lnSpc>
            </a:pPr>
          </a:p>
          <a:p>
            <a:pPr>
              <a:lnSpc>
                <a:spcPts val="3520"/>
              </a:lnSpc>
            </a:pPr>
            <a:r>
              <a:rPr lang="en-US" sz="2933">
                <a:solidFill>
                  <a:srgbClr val="000000"/>
                </a:solidFill>
                <a:latin typeface="Open Sans Bold"/>
              </a:rPr>
              <a:t>Challenges:</a:t>
            </a:r>
          </a:p>
          <a:p>
            <a:pPr>
              <a:lnSpc>
                <a:spcPts val="3520"/>
              </a:lnSpc>
            </a:pPr>
          </a:p>
          <a:p>
            <a:pPr marL="633447" indent="-316724" lvl="1">
              <a:lnSpc>
                <a:spcPts val="3520"/>
              </a:lnSpc>
              <a:buFont typeface="Arial"/>
              <a:buChar char="•"/>
            </a:pPr>
            <a:r>
              <a:rPr lang="en-US" sz="2933">
                <a:solidFill>
                  <a:srgbClr val="000000"/>
                </a:solidFill>
                <a:latin typeface="Open Sans"/>
              </a:rPr>
              <a:t>More complex design and control system.</a:t>
            </a:r>
          </a:p>
          <a:p>
            <a:pPr marL="633447" indent="-316724" lvl="1">
              <a:lnSpc>
                <a:spcPts val="3520"/>
              </a:lnSpc>
              <a:buFont typeface="Arial"/>
              <a:buChar char="•"/>
            </a:pPr>
            <a:r>
              <a:rPr lang="en-US" sz="2933">
                <a:solidFill>
                  <a:srgbClr val="000000"/>
                </a:solidFill>
                <a:latin typeface="Open Sans"/>
              </a:rPr>
              <a:t>Possibly higher cost.</a:t>
            </a:r>
          </a:p>
          <a:p>
            <a:pPr marL="633447" indent="-316724" lvl="1">
              <a:lnSpc>
                <a:spcPts val="3520"/>
              </a:lnSpc>
              <a:buFont typeface="Arial"/>
              <a:buChar char="•"/>
            </a:pPr>
            <a:r>
              <a:rPr lang="en-US" sz="2933">
                <a:solidFill>
                  <a:srgbClr val="000000"/>
                </a:solidFill>
                <a:latin typeface="Open Sans"/>
              </a:rPr>
              <a:t>Requires extensive testing and validation.</a:t>
            </a:r>
          </a:p>
          <a:p>
            <a:pPr marL="633447" indent="-316724" lvl="1">
              <a:lnSpc>
                <a:spcPts val="3520"/>
              </a:lnSpc>
              <a:buFont typeface="Arial"/>
              <a:buChar char="•"/>
            </a:pPr>
            <a:r>
              <a:rPr lang="en-US" sz="2933">
                <a:solidFill>
                  <a:srgbClr val="000000"/>
                </a:solidFill>
                <a:latin typeface="Open Sans"/>
              </a:rPr>
              <a:t>Limited availability currently</a:t>
            </a:r>
          </a:p>
          <a:p>
            <a:pPr>
              <a:lnSpc>
                <a:spcPts val="3520"/>
              </a:lnSpc>
            </a:pPr>
          </a:p>
          <a:p>
            <a:pPr>
              <a:lnSpc>
                <a:spcPts val="3520"/>
              </a:lnSpc>
            </a:pPr>
          </a:p>
          <a:p>
            <a:pPr>
              <a:lnSpc>
                <a:spcPts val="3520"/>
              </a:lnSpc>
            </a:pPr>
          </a:p>
          <a:p>
            <a:pPr>
              <a:lnSpc>
                <a:spcPts val="352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11" r="0" b="0"/>
            </a:stretch>
          </a:blipFill>
        </p:spPr>
      </p:sp>
      <p:sp>
        <p:nvSpPr>
          <p:cNvPr name="TextBox 3" id="3"/>
          <p:cNvSpPr txBox="true"/>
          <p:nvPr/>
        </p:nvSpPr>
        <p:spPr>
          <a:xfrm rot="0">
            <a:off x="10172700" y="273165"/>
            <a:ext cx="8115300" cy="755535"/>
          </a:xfrm>
          <a:prstGeom prst="rect">
            <a:avLst/>
          </a:prstGeom>
        </p:spPr>
        <p:txBody>
          <a:bodyPr anchor="t" rtlCol="false" tIns="0" lIns="0" bIns="0" rIns="0">
            <a:spAutoFit/>
          </a:bodyPr>
          <a:lstStyle/>
          <a:p>
            <a:pPr marL="0" indent="0" lvl="0">
              <a:lnSpc>
                <a:spcPts val="5565"/>
              </a:lnSpc>
              <a:spcBef>
                <a:spcPct val="0"/>
              </a:spcBef>
            </a:pPr>
            <a:r>
              <a:rPr lang="en-US" sz="4032" spc="141">
                <a:solidFill>
                  <a:srgbClr val="FFFFFF"/>
                </a:solidFill>
                <a:latin typeface="Codec Pro ExtraBold"/>
              </a:rPr>
              <a:t>Conclusion &amp; Perspectives </a:t>
            </a:r>
          </a:p>
        </p:txBody>
      </p:sp>
      <p:pic>
        <p:nvPicPr>
          <p:cNvPr name="Picture 4" id="4"/>
          <p:cNvPicPr>
            <a:picLocks noChangeAspect="true"/>
          </p:cNvPicPr>
          <p:nvPr/>
        </p:nvPicPr>
        <p:blipFill>
          <a:blip r:embed="rId3"/>
          <a:srcRect l="0" t="0" r="0" b="0"/>
          <a:stretch>
            <a:fillRect/>
          </a:stretch>
        </p:blipFill>
        <p:spPr>
          <a:xfrm flipH="false" flipV="false" rot="0">
            <a:off x="9764963" y="1728719"/>
            <a:ext cx="8011705" cy="8011705"/>
          </a:xfrm>
          <a:prstGeom prst="rect">
            <a:avLst/>
          </a:prstGeom>
        </p:spPr>
      </p:pic>
      <p:grpSp>
        <p:nvGrpSpPr>
          <p:cNvPr name="Group 5" id="5"/>
          <p:cNvGrpSpPr/>
          <p:nvPr/>
        </p:nvGrpSpPr>
        <p:grpSpPr>
          <a:xfrm rot="5400000">
            <a:off x="9155444" y="1128394"/>
            <a:ext cx="9369030" cy="9391918"/>
            <a:chOff x="0" y="0"/>
            <a:chExt cx="5010480" cy="5022720"/>
          </a:xfrm>
        </p:grpSpPr>
        <p:sp>
          <p:nvSpPr>
            <p:cNvPr name="Freeform 6" id="6"/>
            <p:cNvSpPr/>
            <p:nvPr/>
          </p:nvSpPr>
          <p:spPr>
            <a:xfrm flipH="false" flipV="false" rot="0">
              <a:off x="0" y="0"/>
              <a:ext cx="5010531" cy="5022723"/>
            </a:xfrm>
            <a:custGeom>
              <a:avLst/>
              <a:gdLst/>
              <a:ahLst/>
              <a:cxnLst/>
              <a:rect r="r" b="b" t="t" l="l"/>
              <a:pathLst>
                <a:path h="5022723" w="5010531">
                  <a:moveTo>
                    <a:pt x="5010531" y="2499233"/>
                  </a:moveTo>
                  <a:cubicBezTo>
                    <a:pt x="5010531" y="3882263"/>
                    <a:pt x="3872865" y="5022723"/>
                    <a:pt x="2493137" y="5022723"/>
                  </a:cubicBezTo>
                  <a:cubicBezTo>
                    <a:pt x="1113409" y="5022723"/>
                    <a:pt x="0" y="3882263"/>
                    <a:pt x="0" y="2499233"/>
                  </a:cubicBezTo>
                  <a:cubicBezTo>
                    <a:pt x="0" y="1116203"/>
                    <a:pt x="1113409" y="0"/>
                    <a:pt x="2493137" y="0"/>
                  </a:cubicBezTo>
                  <a:cubicBezTo>
                    <a:pt x="3872865" y="0"/>
                    <a:pt x="5010531" y="1116203"/>
                    <a:pt x="5010531" y="2499233"/>
                  </a:cubicBezTo>
                  <a:close/>
                  <a:moveTo>
                    <a:pt x="121031" y="2499233"/>
                  </a:moveTo>
                  <a:cubicBezTo>
                    <a:pt x="121031" y="3809492"/>
                    <a:pt x="1186053" y="4877181"/>
                    <a:pt x="2493137" y="4877181"/>
                  </a:cubicBezTo>
                  <a:cubicBezTo>
                    <a:pt x="3800221" y="4877181"/>
                    <a:pt x="4865243" y="3809492"/>
                    <a:pt x="4865243" y="2499233"/>
                  </a:cubicBezTo>
                  <a:cubicBezTo>
                    <a:pt x="4865243" y="1188974"/>
                    <a:pt x="3800221" y="121285"/>
                    <a:pt x="2493137" y="121285"/>
                  </a:cubicBezTo>
                  <a:cubicBezTo>
                    <a:pt x="1186053" y="121285"/>
                    <a:pt x="121031" y="1188974"/>
                    <a:pt x="121031" y="2499233"/>
                  </a:cubicBezTo>
                  <a:close/>
                </a:path>
              </a:pathLst>
            </a:custGeom>
            <a:gradFill rotWithShape="true">
              <a:gsLst>
                <a:gs pos="0">
                  <a:srgbClr val="FFDE59">
                    <a:alpha val="100000"/>
                  </a:srgbClr>
                </a:gs>
                <a:gs pos="100000">
                  <a:srgbClr val="FF914D">
                    <a:alpha val="100000"/>
                  </a:srgbClr>
                </a:gs>
              </a:gsLst>
              <a:lin ang="0"/>
            </a:gradFill>
          </p:spPr>
        </p:sp>
      </p:grpSp>
      <p:sp>
        <p:nvSpPr>
          <p:cNvPr name="TextBox 7" id="7"/>
          <p:cNvSpPr txBox="true"/>
          <p:nvPr/>
        </p:nvSpPr>
        <p:spPr>
          <a:xfrm rot="0">
            <a:off x="10801919" y="3153168"/>
            <a:ext cx="6316212" cy="5819775"/>
          </a:xfrm>
          <a:prstGeom prst="rect">
            <a:avLst/>
          </a:prstGeom>
        </p:spPr>
        <p:txBody>
          <a:bodyPr anchor="t" rtlCol="false" tIns="0" lIns="0" bIns="0" rIns="0">
            <a:spAutoFit/>
          </a:bodyPr>
          <a:lstStyle/>
          <a:p>
            <a:pPr>
              <a:lnSpc>
                <a:spcPts val="3557"/>
              </a:lnSpc>
            </a:pPr>
            <a:r>
              <a:rPr lang="en-US" sz="2964">
                <a:solidFill>
                  <a:srgbClr val="FFFFFF"/>
                </a:solidFill>
                <a:latin typeface="Open Sans Bold"/>
              </a:rPr>
              <a:t> Technological advancements, from high-bandwidth laser communication to six-wheel rhombus rovers, promise a transformative era of space exploration. These innovations will unveil the mysteries of the universe, expand the frontiers of human exploration, and enable a deeper understanding of our place in the cosmos.</a:t>
            </a:r>
          </a:p>
          <a:p>
            <a:pPr>
              <a:lnSpc>
                <a:spcPts val="3557"/>
              </a:lnSpc>
            </a:pPr>
          </a:p>
          <a:p>
            <a:pPr>
              <a:lnSpc>
                <a:spcPts val="355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31325" y="-8270443"/>
            <a:ext cx="12355789" cy="12355789"/>
          </a:xfrm>
          <a:custGeom>
            <a:avLst/>
            <a:gdLst/>
            <a:ahLst/>
            <a:cxnLst/>
            <a:rect r="r" b="b" t="t" l="l"/>
            <a:pathLst>
              <a:path h="12355789" w="12355789">
                <a:moveTo>
                  <a:pt x="0" y="0"/>
                </a:moveTo>
                <a:lnTo>
                  <a:pt x="12355788" y="0"/>
                </a:lnTo>
                <a:lnTo>
                  <a:pt x="12355788" y="12355788"/>
                </a:lnTo>
                <a:lnTo>
                  <a:pt x="0" y="12355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63348" y="1223687"/>
            <a:ext cx="8831966" cy="1587824"/>
          </a:xfrm>
          <a:prstGeom prst="rect">
            <a:avLst/>
          </a:prstGeom>
        </p:spPr>
        <p:txBody>
          <a:bodyPr anchor="t" rtlCol="false" tIns="0" lIns="0" bIns="0" rIns="0">
            <a:spAutoFit/>
          </a:bodyPr>
          <a:lstStyle/>
          <a:p>
            <a:pPr marL="0" indent="0" lvl="0">
              <a:lnSpc>
                <a:spcPts val="11804"/>
              </a:lnSpc>
              <a:spcBef>
                <a:spcPct val="0"/>
              </a:spcBef>
            </a:pPr>
            <a:r>
              <a:rPr lang="en-US" sz="8553" spc="299">
                <a:solidFill>
                  <a:srgbClr val="FFFFFF"/>
                </a:solidFill>
                <a:latin typeface="Codec Pro ExtraBold"/>
              </a:rPr>
              <a:t>Planning</a:t>
            </a:r>
          </a:p>
        </p:txBody>
      </p:sp>
      <p:sp>
        <p:nvSpPr>
          <p:cNvPr name="Freeform 4" id="4"/>
          <p:cNvSpPr/>
          <p:nvPr/>
        </p:nvSpPr>
        <p:spPr>
          <a:xfrm flipH="false" flipV="false" rot="0">
            <a:off x="6669043" y="2901003"/>
            <a:ext cx="2054852" cy="1184342"/>
          </a:xfrm>
          <a:custGeom>
            <a:avLst/>
            <a:gdLst/>
            <a:ahLst/>
            <a:cxnLst/>
            <a:rect r="r" b="b" t="t" l="l"/>
            <a:pathLst>
              <a:path h="1184342" w="2054852">
                <a:moveTo>
                  <a:pt x="0" y="0"/>
                </a:moveTo>
                <a:lnTo>
                  <a:pt x="2054852" y="0"/>
                </a:lnTo>
                <a:lnTo>
                  <a:pt x="2054852" y="1184342"/>
                </a:lnTo>
                <a:lnTo>
                  <a:pt x="0" y="1184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365328" y="-2092549"/>
            <a:ext cx="3787945" cy="3787945"/>
          </a:xfrm>
          <a:custGeom>
            <a:avLst/>
            <a:gdLst/>
            <a:ahLst/>
            <a:cxnLst/>
            <a:rect r="r" b="b" t="t" l="l"/>
            <a:pathLst>
              <a:path h="3787945" w="3787945">
                <a:moveTo>
                  <a:pt x="0" y="0"/>
                </a:moveTo>
                <a:lnTo>
                  <a:pt x="3787944" y="0"/>
                </a:lnTo>
                <a:lnTo>
                  <a:pt x="3787944" y="3787945"/>
                </a:lnTo>
                <a:lnTo>
                  <a:pt x="0" y="37879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4175363" y="6497419"/>
            <a:ext cx="3669335" cy="3772846"/>
            <a:chOff x="0" y="0"/>
            <a:chExt cx="4248457" cy="4368305"/>
          </a:xfrm>
        </p:grpSpPr>
        <p:sp>
          <p:nvSpPr>
            <p:cNvPr name="Freeform 7" id="7"/>
            <p:cNvSpPr/>
            <p:nvPr/>
          </p:nvSpPr>
          <p:spPr>
            <a:xfrm flipH="false" flipV="false" rot="0">
              <a:off x="0" y="0"/>
              <a:ext cx="4248404" cy="4368292"/>
            </a:xfrm>
            <a:custGeom>
              <a:avLst/>
              <a:gdLst/>
              <a:ahLst/>
              <a:cxnLst/>
              <a:rect r="r" b="b" t="t" l="l"/>
              <a:pathLst>
                <a:path h="4368292" w="4248404">
                  <a:moveTo>
                    <a:pt x="4248404" y="4368292"/>
                  </a:moveTo>
                  <a:cubicBezTo>
                    <a:pt x="4248404" y="2662809"/>
                    <a:pt x="3560318" y="1107059"/>
                    <a:pt x="2453386" y="0"/>
                  </a:cubicBezTo>
                  <a:cubicBezTo>
                    <a:pt x="0" y="2423541"/>
                    <a:pt x="0" y="2423541"/>
                    <a:pt x="0" y="2423541"/>
                  </a:cubicBezTo>
                  <a:cubicBezTo>
                    <a:pt x="508635" y="2932176"/>
                    <a:pt x="807847" y="3620389"/>
                    <a:pt x="807847" y="4368292"/>
                  </a:cubicBezTo>
                  <a:lnTo>
                    <a:pt x="4248404" y="4368292"/>
                  </a:lnTo>
                  <a:close/>
                </a:path>
              </a:pathLst>
            </a:custGeom>
            <a:solidFill>
              <a:srgbClr val="FFFFFF"/>
            </a:solidFill>
          </p:spPr>
        </p:sp>
      </p:grpSp>
      <p:grpSp>
        <p:nvGrpSpPr>
          <p:cNvPr name="Group 8" id="8"/>
          <p:cNvGrpSpPr/>
          <p:nvPr/>
        </p:nvGrpSpPr>
        <p:grpSpPr>
          <a:xfrm rot="0">
            <a:off x="12496429" y="4921996"/>
            <a:ext cx="3797165" cy="3669647"/>
            <a:chOff x="0" y="0"/>
            <a:chExt cx="4396462" cy="4248818"/>
          </a:xfrm>
        </p:grpSpPr>
        <p:sp>
          <p:nvSpPr>
            <p:cNvPr name="Freeform 9" id="9"/>
            <p:cNvSpPr/>
            <p:nvPr/>
          </p:nvSpPr>
          <p:spPr>
            <a:xfrm flipH="false" flipV="false" rot="0">
              <a:off x="0" y="0"/>
              <a:ext cx="4396486" cy="4248785"/>
            </a:xfrm>
            <a:custGeom>
              <a:avLst/>
              <a:gdLst/>
              <a:ahLst/>
              <a:cxnLst/>
              <a:rect r="r" b="b" t="t" l="l"/>
              <a:pathLst>
                <a:path h="4248785" w="4396486">
                  <a:moveTo>
                    <a:pt x="3618865" y="2573274"/>
                  </a:moveTo>
                  <a:cubicBezTo>
                    <a:pt x="4396486" y="1825244"/>
                    <a:pt x="4396486" y="1825244"/>
                    <a:pt x="4396486" y="1825244"/>
                  </a:cubicBezTo>
                  <a:cubicBezTo>
                    <a:pt x="3170301" y="628396"/>
                    <a:pt x="1585087" y="0"/>
                    <a:pt x="0" y="0"/>
                  </a:cubicBezTo>
                  <a:cubicBezTo>
                    <a:pt x="0" y="3440938"/>
                    <a:pt x="0" y="3440938"/>
                    <a:pt x="0" y="3440938"/>
                  </a:cubicBezTo>
                  <a:cubicBezTo>
                    <a:pt x="717804" y="3440938"/>
                    <a:pt x="1405636" y="3710178"/>
                    <a:pt x="1943989" y="4248785"/>
                  </a:cubicBezTo>
                  <a:cubicBezTo>
                    <a:pt x="2901061" y="3321177"/>
                    <a:pt x="2901061" y="3321177"/>
                    <a:pt x="2901061" y="3321177"/>
                  </a:cubicBezTo>
                  <a:cubicBezTo>
                    <a:pt x="3588893" y="3321177"/>
                    <a:pt x="3588893" y="3321177"/>
                    <a:pt x="3588893" y="3321177"/>
                  </a:cubicBezTo>
                  <a:lnTo>
                    <a:pt x="3618738" y="2573147"/>
                  </a:lnTo>
                  <a:close/>
                </a:path>
              </a:pathLst>
            </a:custGeom>
            <a:solidFill>
              <a:srgbClr val="F6670E"/>
            </a:solidFill>
          </p:spPr>
        </p:sp>
      </p:grpSp>
      <p:grpSp>
        <p:nvGrpSpPr>
          <p:cNvPr name="Group 10" id="10"/>
          <p:cNvGrpSpPr/>
          <p:nvPr/>
        </p:nvGrpSpPr>
        <p:grpSpPr>
          <a:xfrm rot="0">
            <a:off x="8723895" y="4921996"/>
            <a:ext cx="4211208" cy="3669647"/>
            <a:chOff x="0" y="0"/>
            <a:chExt cx="4875852" cy="4248818"/>
          </a:xfrm>
        </p:grpSpPr>
        <p:sp>
          <p:nvSpPr>
            <p:cNvPr name="Freeform 11" id="11"/>
            <p:cNvSpPr/>
            <p:nvPr/>
          </p:nvSpPr>
          <p:spPr>
            <a:xfrm flipH="false" flipV="false" rot="0">
              <a:off x="0" y="0"/>
              <a:ext cx="4875784" cy="4248785"/>
            </a:xfrm>
            <a:custGeom>
              <a:avLst/>
              <a:gdLst/>
              <a:ahLst/>
              <a:cxnLst/>
              <a:rect r="r" b="b" t="t" l="l"/>
              <a:pathLst>
                <a:path h="4248785" w="4875784">
                  <a:moveTo>
                    <a:pt x="4367276" y="1077214"/>
                  </a:moveTo>
                  <a:cubicBezTo>
                    <a:pt x="4367276" y="0"/>
                    <a:pt x="4367276" y="0"/>
                    <a:pt x="4367276" y="0"/>
                  </a:cubicBezTo>
                  <a:cubicBezTo>
                    <a:pt x="2662301" y="0"/>
                    <a:pt x="1136650" y="718058"/>
                    <a:pt x="0" y="1825244"/>
                  </a:cubicBezTo>
                  <a:cubicBezTo>
                    <a:pt x="2452878" y="4248785"/>
                    <a:pt x="2452878" y="4248785"/>
                    <a:pt x="2452878" y="4248785"/>
                  </a:cubicBezTo>
                  <a:cubicBezTo>
                    <a:pt x="2931541" y="3769995"/>
                    <a:pt x="3619500" y="3440938"/>
                    <a:pt x="4367276" y="3440938"/>
                  </a:cubicBezTo>
                  <a:cubicBezTo>
                    <a:pt x="4367276" y="2124456"/>
                    <a:pt x="4367276" y="2124456"/>
                    <a:pt x="4367276" y="2124456"/>
                  </a:cubicBezTo>
                  <a:cubicBezTo>
                    <a:pt x="4875784" y="1615821"/>
                    <a:pt x="4875784" y="1615821"/>
                    <a:pt x="4875784" y="1615821"/>
                  </a:cubicBezTo>
                  <a:lnTo>
                    <a:pt x="4367276" y="1077214"/>
                  </a:lnTo>
                  <a:close/>
                </a:path>
              </a:pathLst>
            </a:custGeom>
            <a:solidFill>
              <a:srgbClr val="FFFFFF"/>
            </a:solidFill>
          </p:spPr>
        </p:sp>
      </p:grpSp>
      <p:grpSp>
        <p:nvGrpSpPr>
          <p:cNvPr name="Group 12" id="12"/>
          <p:cNvGrpSpPr/>
          <p:nvPr/>
        </p:nvGrpSpPr>
        <p:grpSpPr>
          <a:xfrm rot="0">
            <a:off x="7539054" y="6497419"/>
            <a:ext cx="3669335" cy="3772846"/>
            <a:chOff x="0" y="0"/>
            <a:chExt cx="4248457" cy="4368305"/>
          </a:xfrm>
        </p:grpSpPr>
        <p:sp>
          <p:nvSpPr>
            <p:cNvPr name="Freeform 13" id="13"/>
            <p:cNvSpPr/>
            <p:nvPr/>
          </p:nvSpPr>
          <p:spPr>
            <a:xfrm flipH="false" flipV="false" rot="0">
              <a:off x="0" y="0"/>
              <a:ext cx="4248531" cy="4368292"/>
            </a:xfrm>
            <a:custGeom>
              <a:avLst/>
              <a:gdLst/>
              <a:ahLst/>
              <a:cxnLst/>
              <a:rect r="r" b="b" t="t" l="l"/>
              <a:pathLst>
                <a:path h="4368292" w="4248531">
                  <a:moveTo>
                    <a:pt x="0" y="4368292"/>
                  </a:moveTo>
                  <a:cubicBezTo>
                    <a:pt x="3440684" y="4368292"/>
                    <a:pt x="3440684" y="4368292"/>
                    <a:pt x="3440684" y="4368292"/>
                  </a:cubicBezTo>
                  <a:cubicBezTo>
                    <a:pt x="3440684" y="3680079"/>
                    <a:pt x="3709924" y="2962021"/>
                    <a:pt x="4248531" y="2423541"/>
                  </a:cubicBezTo>
                  <a:cubicBezTo>
                    <a:pt x="3291078" y="1496060"/>
                    <a:pt x="3291078" y="1496060"/>
                    <a:pt x="3291078" y="1496060"/>
                  </a:cubicBezTo>
                  <a:cubicBezTo>
                    <a:pt x="3261106" y="748030"/>
                    <a:pt x="3261106" y="748030"/>
                    <a:pt x="3261106" y="748030"/>
                  </a:cubicBezTo>
                  <a:cubicBezTo>
                    <a:pt x="2573020" y="748030"/>
                    <a:pt x="2573020" y="748030"/>
                    <a:pt x="2573020" y="748030"/>
                  </a:cubicBezTo>
                  <a:cubicBezTo>
                    <a:pt x="1795145" y="0"/>
                    <a:pt x="1795145" y="0"/>
                    <a:pt x="1795145" y="0"/>
                  </a:cubicBezTo>
                  <a:cubicBezTo>
                    <a:pt x="598424" y="1196848"/>
                    <a:pt x="0" y="2782570"/>
                    <a:pt x="0" y="4368292"/>
                  </a:cubicBezTo>
                  <a:close/>
                </a:path>
              </a:pathLst>
            </a:custGeom>
            <a:solidFill>
              <a:srgbClr val="F6670E"/>
            </a:solidFill>
          </p:spPr>
        </p:sp>
      </p:grpSp>
      <p:sp>
        <p:nvSpPr>
          <p:cNvPr name="TextBox 14" id="14"/>
          <p:cNvSpPr txBox="true"/>
          <p:nvPr/>
        </p:nvSpPr>
        <p:spPr>
          <a:xfrm rot="0">
            <a:off x="885220" y="4512366"/>
            <a:ext cx="730479" cy="585914"/>
          </a:xfrm>
          <a:prstGeom prst="rect">
            <a:avLst/>
          </a:prstGeom>
        </p:spPr>
        <p:txBody>
          <a:bodyPr anchor="t" rtlCol="false" tIns="0" lIns="0" bIns="0" rIns="0">
            <a:spAutoFit/>
          </a:bodyPr>
          <a:lstStyle/>
          <a:p>
            <a:pPr algn="ctr" marL="0" indent="0" lvl="0">
              <a:lnSpc>
                <a:spcPts val="4394"/>
              </a:lnSpc>
              <a:spcBef>
                <a:spcPct val="0"/>
              </a:spcBef>
            </a:pPr>
            <a:r>
              <a:rPr lang="en-US" sz="3184" spc="111">
                <a:solidFill>
                  <a:srgbClr val="F6670E"/>
                </a:solidFill>
                <a:latin typeface="Codec Pro ExtraBold"/>
              </a:rPr>
              <a:t>01</a:t>
            </a:r>
          </a:p>
        </p:txBody>
      </p:sp>
      <p:sp>
        <p:nvSpPr>
          <p:cNvPr name="TextBox 15" id="15"/>
          <p:cNvSpPr txBox="true"/>
          <p:nvPr/>
        </p:nvSpPr>
        <p:spPr>
          <a:xfrm rot="0">
            <a:off x="1957931" y="4555355"/>
            <a:ext cx="4944515" cy="542925"/>
          </a:xfrm>
          <a:prstGeom prst="rect">
            <a:avLst/>
          </a:prstGeom>
        </p:spPr>
        <p:txBody>
          <a:bodyPr anchor="t" rtlCol="false" tIns="0" lIns="0" bIns="0" rIns="0">
            <a:spAutoFit/>
          </a:bodyPr>
          <a:lstStyle/>
          <a:p>
            <a:pPr>
              <a:lnSpc>
                <a:spcPts val="4346"/>
              </a:lnSpc>
              <a:spcBef>
                <a:spcPct val="0"/>
              </a:spcBef>
            </a:pPr>
            <a:r>
              <a:rPr lang="en-US" sz="3622">
                <a:solidFill>
                  <a:srgbClr val="F6670E"/>
                </a:solidFill>
                <a:latin typeface="Open Sans Bold"/>
              </a:rPr>
              <a:t>Why mars ?</a:t>
            </a:r>
          </a:p>
        </p:txBody>
      </p:sp>
      <p:sp>
        <p:nvSpPr>
          <p:cNvPr name="TextBox 16" id="16"/>
          <p:cNvSpPr txBox="true"/>
          <p:nvPr/>
        </p:nvSpPr>
        <p:spPr>
          <a:xfrm rot="0">
            <a:off x="885220" y="5723945"/>
            <a:ext cx="730479" cy="585914"/>
          </a:xfrm>
          <a:prstGeom prst="rect">
            <a:avLst/>
          </a:prstGeom>
        </p:spPr>
        <p:txBody>
          <a:bodyPr anchor="t" rtlCol="false" tIns="0" lIns="0" bIns="0" rIns="0">
            <a:spAutoFit/>
          </a:bodyPr>
          <a:lstStyle/>
          <a:p>
            <a:pPr algn="ctr" marL="0" indent="0" lvl="0">
              <a:lnSpc>
                <a:spcPts val="4394"/>
              </a:lnSpc>
              <a:spcBef>
                <a:spcPct val="0"/>
              </a:spcBef>
            </a:pPr>
            <a:r>
              <a:rPr lang="en-US" sz="3184" spc="111">
                <a:solidFill>
                  <a:srgbClr val="F6670E"/>
                </a:solidFill>
                <a:latin typeface="Codec Pro ExtraBold"/>
              </a:rPr>
              <a:t>02</a:t>
            </a:r>
          </a:p>
        </p:txBody>
      </p:sp>
      <p:sp>
        <p:nvSpPr>
          <p:cNvPr name="TextBox 17" id="17"/>
          <p:cNvSpPr txBox="true"/>
          <p:nvPr/>
        </p:nvSpPr>
        <p:spPr>
          <a:xfrm rot="0">
            <a:off x="1957931" y="5704307"/>
            <a:ext cx="4944515" cy="542925"/>
          </a:xfrm>
          <a:prstGeom prst="rect">
            <a:avLst/>
          </a:prstGeom>
        </p:spPr>
        <p:txBody>
          <a:bodyPr anchor="t" rtlCol="false" tIns="0" lIns="0" bIns="0" rIns="0">
            <a:spAutoFit/>
          </a:bodyPr>
          <a:lstStyle/>
          <a:p>
            <a:pPr>
              <a:lnSpc>
                <a:spcPts val="4346"/>
              </a:lnSpc>
              <a:spcBef>
                <a:spcPct val="0"/>
              </a:spcBef>
            </a:pPr>
            <a:r>
              <a:rPr lang="en-US" sz="3622">
                <a:solidFill>
                  <a:srgbClr val="F6670E"/>
                </a:solidFill>
                <a:latin typeface="Open Sans Bold"/>
              </a:rPr>
              <a:t>Challenges</a:t>
            </a:r>
            <a:r>
              <a:rPr lang="en-US" sz="3622">
                <a:solidFill>
                  <a:srgbClr val="000000"/>
                </a:solidFill>
                <a:latin typeface="Open Sans"/>
              </a:rPr>
              <a:t> </a:t>
            </a:r>
          </a:p>
        </p:txBody>
      </p:sp>
      <p:sp>
        <p:nvSpPr>
          <p:cNvPr name="TextBox 18" id="18"/>
          <p:cNvSpPr txBox="true"/>
          <p:nvPr/>
        </p:nvSpPr>
        <p:spPr>
          <a:xfrm rot="0">
            <a:off x="884552" y="6738484"/>
            <a:ext cx="730479" cy="585914"/>
          </a:xfrm>
          <a:prstGeom prst="rect">
            <a:avLst/>
          </a:prstGeom>
        </p:spPr>
        <p:txBody>
          <a:bodyPr anchor="t" rtlCol="false" tIns="0" lIns="0" bIns="0" rIns="0">
            <a:spAutoFit/>
          </a:bodyPr>
          <a:lstStyle/>
          <a:p>
            <a:pPr algn="ctr" marL="0" indent="0" lvl="0">
              <a:lnSpc>
                <a:spcPts val="4394"/>
              </a:lnSpc>
              <a:spcBef>
                <a:spcPct val="0"/>
              </a:spcBef>
            </a:pPr>
            <a:r>
              <a:rPr lang="en-US" sz="3184" spc="111">
                <a:solidFill>
                  <a:srgbClr val="F6670E"/>
                </a:solidFill>
                <a:latin typeface="Codec Pro ExtraBold"/>
              </a:rPr>
              <a:t>03</a:t>
            </a:r>
          </a:p>
        </p:txBody>
      </p:sp>
      <p:sp>
        <p:nvSpPr>
          <p:cNvPr name="TextBox 19" id="19"/>
          <p:cNvSpPr txBox="true"/>
          <p:nvPr/>
        </p:nvSpPr>
        <p:spPr>
          <a:xfrm rot="0">
            <a:off x="1957931" y="6756820"/>
            <a:ext cx="6423064" cy="542925"/>
          </a:xfrm>
          <a:prstGeom prst="rect">
            <a:avLst/>
          </a:prstGeom>
        </p:spPr>
        <p:txBody>
          <a:bodyPr anchor="t" rtlCol="false" tIns="0" lIns="0" bIns="0" rIns="0">
            <a:spAutoFit/>
          </a:bodyPr>
          <a:lstStyle/>
          <a:p>
            <a:pPr>
              <a:lnSpc>
                <a:spcPts val="4346"/>
              </a:lnSpc>
              <a:spcBef>
                <a:spcPct val="0"/>
              </a:spcBef>
            </a:pPr>
            <a:r>
              <a:rPr lang="en-US" sz="3622">
                <a:solidFill>
                  <a:srgbClr val="F6670E"/>
                </a:solidFill>
                <a:latin typeface="Open Sans Bold"/>
              </a:rPr>
              <a:t>Human exploration rover </a:t>
            </a:r>
          </a:p>
        </p:txBody>
      </p:sp>
      <p:sp>
        <p:nvSpPr>
          <p:cNvPr name="TextBox 20" id="20"/>
          <p:cNvSpPr txBox="true"/>
          <p:nvPr/>
        </p:nvSpPr>
        <p:spPr>
          <a:xfrm rot="0">
            <a:off x="885220" y="7797929"/>
            <a:ext cx="730479" cy="585914"/>
          </a:xfrm>
          <a:prstGeom prst="rect">
            <a:avLst/>
          </a:prstGeom>
        </p:spPr>
        <p:txBody>
          <a:bodyPr anchor="t" rtlCol="false" tIns="0" lIns="0" bIns="0" rIns="0">
            <a:spAutoFit/>
          </a:bodyPr>
          <a:lstStyle/>
          <a:p>
            <a:pPr algn="ctr" marL="0" indent="0" lvl="0">
              <a:lnSpc>
                <a:spcPts val="4394"/>
              </a:lnSpc>
              <a:spcBef>
                <a:spcPct val="0"/>
              </a:spcBef>
            </a:pPr>
            <a:r>
              <a:rPr lang="en-US" sz="3184" spc="111">
                <a:solidFill>
                  <a:srgbClr val="F6670E"/>
                </a:solidFill>
                <a:latin typeface="Codec Pro ExtraBold"/>
              </a:rPr>
              <a:t>04</a:t>
            </a:r>
          </a:p>
        </p:txBody>
      </p:sp>
      <p:sp>
        <p:nvSpPr>
          <p:cNvPr name="TextBox 21" id="21"/>
          <p:cNvSpPr txBox="true"/>
          <p:nvPr/>
        </p:nvSpPr>
        <p:spPr>
          <a:xfrm rot="0">
            <a:off x="10167514" y="5709070"/>
            <a:ext cx="2081750" cy="1525320"/>
          </a:xfrm>
          <a:prstGeom prst="rect">
            <a:avLst/>
          </a:prstGeom>
        </p:spPr>
        <p:txBody>
          <a:bodyPr anchor="t" rtlCol="false" tIns="0" lIns="0" bIns="0" rIns="0">
            <a:spAutoFit/>
          </a:bodyPr>
          <a:lstStyle/>
          <a:p>
            <a:pPr algn="ctr" marL="0" indent="0" lvl="0">
              <a:lnSpc>
                <a:spcPts val="11420"/>
              </a:lnSpc>
              <a:spcBef>
                <a:spcPct val="0"/>
              </a:spcBef>
            </a:pPr>
            <a:r>
              <a:rPr lang="en-US" sz="8275" spc="289">
                <a:solidFill>
                  <a:srgbClr val="F6670E"/>
                </a:solidFill>
                <a:latin typeface="Codec Pro ExtraBold"/>
              </a:rPr>
              <a:t>02</a:t>
            </a:r>
          </a:p>
        </p:txBody>
      </p:sp>
      <p:sp>
        <p:nvSpPr>
          <p:cNvPr name="TextBox 22" id="22"/>
          <p:cNvSpPr txBox="true"/>
          <p:nvPr/>
        </p:nvSpPr>
        <p:spPr>
          <a:xfrm rot="0">
            <a:off x="7966895" y="8019201"/>
            <a:ext cx="2081750" cy="1525320"/>
          </a:xfrm>
          <a:prstGeom prst="rect">
            <a:avLst/>
          </a:prstGeom>
        </p:spPr>
        <p:txBody>
          <a:bodyPr anchor="t" rtlCol="false" tIns="0" lIns="0" bIns="0" rIns="0">
            <a:spAutoFit/>
          </a:bodyPr>
          <a:lstStyle/>
          <a:p>
            <a:pPr algn="ctr" marL="0" indent="0" lvl="0">
              <a:lnSpc>
                <a:spcPts val="11420"/>
              </a:lnSpc>
              <a:spcBef>
                <a:spcPct val="0"/>
              </a:spcBef>
            </a:pPr>
            <a:r>
              <a:rPr lang="en-US" sz="8275" spc="289">
                <a:solidFill>
                  <a:srgbClr val="FFFFFF"/>
                </a:solidFill>
                <a:latin typeface="Codec Pro ExtraBold"/>
              </a:rPr>
              <a:t>01</a:t>
            </a:r>
          </a:p>
        </p:txBody>
      </p:sp>
      <p:sp>
        <p:nvSpPr>
          <p:cNvPr name="TextBox 23" id="23"/>
          <p:cNvSpPr txBox="true"/>
          <p:nvPr/>
        </p:nvSpPr>
        <p:spPr>
          <a:xfrm rot="0">
            <a:off x="12935103" y="5675197"/>
            <a:ext cx="2081750" cy="1525320"/>
          </a:xfrm>
          <a:prstGeom prst="rect">
            <a:avLst/>
          </a:prstGeom>
        </p:spPr>
        <p:txBody>
          <a:bodyPr anchor="t" rtlCol="false" tIns="0" lIns="0" bIns="0" rIns="0">
            <a:spAutoFit/>
          </a:bodyPr>
          <a:lstStyle/>
          <a:p>
            <a:pPr algn="ctr" marL="0" indent="0" lvl="0">
              <a:lnSpc>
                <a:spcPts val="11420"/>
              </a:lnSpc>
              <a:spcBef>
                <a:spcPct val="0"/>
              </a:spcBef>
            </a:pPr>
            <a:r>
              <a:rPr lang="en-US" sz="8275" spc="289">
                <a:solidFill>
                  <a:srgbClr val="FFFFFF"/>
                </a:solidFill>
                <a:latin typeface="Codec Pro ExtraBold"/>
              </a:rPr>
              <a:t>03</a:t>
            </a:r>
          </a:p>
        </p:txBody>
      </p:sp>
      <p:sp>
        <p:nvSpPr>
          <p:cNvPr name="TextBox 24" id="24"/>
          <p:cNvSpPr txBox="true"/>
          <p:nvPr/>
        </p:nvSpPr>
        <p:spPr>
          <a:xfrm rot="0">
            <a:off x="14969156" y="7810365"/>
            <a:ext cx="2081750" cy="1525320"/>
          </a:xfrm>
          <a:prstGeom prst="rect">
            <a:avLst/>
          </a:prstGeom>
        </p:spPr>
        <p:txBody>
          <a:bodyPr anchor="t" rtlCol="false" tIns="0" lIns="0" bIns="0" rIns="0">
            <a:spAutoFit/>
          </a:bodyPr>
          <a:lstStyle/>
          <a:p>
            <a:pPr algn="ctr" marL="0" indent="0" lvl="0">
              <a:lnSpc>
                <a:spcPts val="11420"/>
              </a:lnSpc>
              <a:spcBef>
                <a:spcPct val="0"/>
              </a:spcBef>
            </a:pPr>
            <a:r>
              <a:rPr lang="en-US" sz="8275" spc="289">
                <a:solidFill>
                  <a:srgbClr val="F6670E"/>
                </a:solidFill>
                <a:latin typeface="Codec Pro ExtraBold"/>
              </a:rPr>
              <a:t>04</a:t>
            </a:r>
          </a:p>
        </p:txBody>
      </p:sp>
      <p:sp>
        <p:nvSpPr>
          <p:cNvPr name="TextBox 25" id="25"/>
          <p:cNvSpPr txBox="true"/>
          <p:nvPr/>
        </p:nvSpPr>
        <p:spPr>
          <a:xfrm rot="0">
            <a:off x="1957931" y="7766470"/>
            <a:ext cx="6226337" cy="542925"/>
          </a:xfrm>
          <a:prstGeom prst="rect">
            <a:avLst/>
          </a:prstGeom>
        </p:spPr>
        <p:txBody>
          <a:bodyPr anchor="t" rtlCol="false" tIns="0" lIns="0" bIns="0" rIns="0">
            <a:spAutoFit/>
          </a:bodyPr>
          <a:lstStyle/>
          <a:p>
            <a:pPr>
              <a:lnSpc>
                <a:spcPts val="4346"/>
              </a:lnSpc>
              <a:spcBef>
                <a:spcPct val="0"/>
              </a:spcBef>
            </a:pPr>
            <a:r>
              <a:rPr lang="en-US" sz="3622">
                <a:solidFill>
                  <a:srgbClr val="F6670E"/>
                </a:solidFill>
                <a:latin typeface="Open Sans Bold"/>
              </a:rPr>
              <a:t>Conclusion &amp; Perspectives</a:t>
            </a:r>
            <a:r>
              <a:rPr lang="en-US" sz="3622">
                <a:solidFill>
                  <a:srgbClr val="F6670E"/>
                </a:solidFill>
                <a:latin typeface="Open Sans Bol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28386" y="1710745"/>
            <a:ext cx="12220164" cy="6865510"/>
          </a:xfrm>
          <a:custGeom>
            <a:avLst/>
            <a:gdLst/>
            <a:ahLst/>
            <a:cxnLst/>
            <a:rect r="r" b="b" t="t" l="l"/>
            <a:pathLst>
              <a:path h="6865510" w="12220164">
                <a:moveTo>
                  <a:pt x="0" y="0"/>
                </a:moveTo>
                <a:lnTo>
                  <a:pt x="12220163" y="0"/>
                </a:lnTo>
                <a:lnTo>
                  <a:pt x="12220163" y="6865510"/>
                </a:lnTo>
                <a:lnTo>
                  <a:pt x="0" y="6865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4245405" cy="10287000"/>
            <a:chOff x="0" y="0"/>
            <a:chExt cx="1188532" cy="2879921"/>
          </a:xfrm>
        </p:grpSpPr>
        <p:sp>
          <p:nvSpPr>
            <p:cNvPr name="Freeform 4" id="4"/>
            <p:cNvSpPr/>
            <p:nvPr/>
          </p:nvSpPr>
          <p:spPr>
            <a:xfrm flipH="false" flipV="false" rot="0">
              <a:off x="0" y="0"/>
              <a:ext cx="1188532" cy="2879921"/>
            </a:xfrm>
            <a:custGeom>
              <a:avLst/>
              <a:gdLst/>
              <a:ahLst/>
              <a:cxnLst/>
              <a:rect r="r" b="b" t="t" l="l"/>
              <a:pathLst>
                <a:path h="2879921" w="1188532">
                  <a:moveTo>
                    <a:pt x="0" y="0"/>
                  </a:moveTo>
                  <a:lnTo>
                    <a:pt x="1188532" y="0"/>
                  </a:lnTo>
                  <a:lnTo>
                    <a:pt x="1188532" y="2879921"/>
                  </a:lnTo>
                  <a:lnTo>
                    <a:pt x="0" y="2879921"/>
                  </a:lnTo>
                  <a:close/>
                </a:path>
              </a:pathLst>
            </a:custGeom>
            <a:solidFill>
              <a:srgbClr val="F6670E">
                <a:alpha val="91765"/>
              </a:srgbClr>
            </a:solidFill>
          </p:spPr>
        </p:sp>
        <p:sp>
          <p:nvSpPr>
            <p:cNvPr name="TextBox 5" id="5"/>
            <p:cNvSpPr txBox="true"/>
            <p:nvPr/>
          </p:nvSpPr>
          <p:spPr>
            <a:xfrm>
              <a:off x="0" y="-9525"/>
              <a:ext cx="1188532" cy="2889446"/>
            </a:xfrm>
            <a:prstGeom prst="rect">
              <a:avLst/>
            </a:prstGeom>
          </p:spPr>
          <p:txBody>
            <a:bodyPr anchor="ctr" rtlCol="false" tIns="47791" lIns="47791" bIns="47791" rIns="47791"/>
            <a:lstStyle/>
            <a:p>
              <a:pPr algn="ctr">
                <a:lnSpc>
                  <a:spcPts val="2690"/>
                </a:lnSpc>
              </a:pPr>
            </a:p>
          </p:txBody>
        </p:sp>
      </p:grpSp>
      <p:sp>
        <p:nvSpPr>
          <p:cNvPr name="Freeform 6" id="6"/>
          <p:cNvSpPr/>
          <p:nvPr/>
        </p:nvSpPr>
        <p:spPr>
          <a:xfrm flipH="false" flipV="false" rot="0">
            <a:off x="-1566119" y="-2399114"/>
            <a:ext cx="4345324" cy="4345324"/>
          </a:xfrm>
          <a:custGeom>
            <a:avLst/>
            <a:gdLst/>
            <a:ahLst/>
            <a:cxnLst/>
            <a:rect r="r" b="b" t="t" l="l"/>
            <a:pathLst>
              <a:path h="4345324" w="4345324">
                <a:moveTo>
                  <a:pt x="0" y="0"/>
                </a:moveTo>
                <a:lnTo>
                  <a:pt x="4345324" y="0"/>
                </a:lnTo>
                <a:lnTo>
                  <a:pt x="4345324" y="4345324"/>
                </a:lnTo>
                <a:lnTo>
                  <a:pt x="0" y="43453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825053" y="7850234"/>
            <a:ext cx="4477311" cy="4477311"/>
          </a:xfrm>
          <a:custGeom>
            <a:avLst/>
            <a:gdLst/>
            <a:ahLst/>
            <a:cxnLst/>
            <a:rect r="r" b="b" t="t" l="l"/>
            <a:pathLst>
              <a:path h="4477311" w="4477311">
                <a:moveTo>
                  <a:pt x="0" y="0"/>
                </a:moveTo>
                <a:lnTo>
                  <a:pt x="4477310" y="0"/>
                </a:lnTo>
                <a:lnTo>
                  <a:pt x="4477310" y="4477310"/>
                </a:lnTo>
                <a:lnTo>
                  <a:pt x="0" y="4477310"/>
                </a:lnTo>
                <a:lnTo>
                  <a:pt x="0" y="0"/>
                </a:lnTo>
                <a:close/>
              </a:path>
            </a:pathLst>
          </a:custGeom>
          <a:blipFill>
            <a:blip r:embed="rId6">
              <a:alphaModFix amt="92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520056" y="1710745"/>
            <a:ext cx="4027953" cy="6865510"/>
          </a:xfrm>
          <a:custGeom>
            <a:avLst/>
            <a:gdLst/>
            <a:ahLst/>
            <a:cxnLst/>
            <a:rect r="r" b="b" t="t" l="l"/>
            <a:pathLst>
              <a:path h="6865510" w="4027953">
                <a:moveTo>
                  <a:pt x="0" y="0"/>
                </a:moveTo>
                <a:lnTo>
                  <a:pt x="4027953" y="0"/>
                </a:lnTo>
                <a:lnTo>
                  <a:pt x="4027953" y="6865510"/>
                </a:lnTo>
                <a:lnTo>
                  <a:pt x="0" y="6865510"/>
                </a:lnTo>
                <a:lnTo>
                  <a:pt x="0" y="0"/>
                </a:lnTo>
                <a:close/>
              </a:path>
            </a:pathLst>
          </a:custGeom>
          <a:blipFill>
            <a:blip r:embed="rId8"/>
            <a:stretch>
              <a:fillRect l="0" t="0" r="0" b="-20638"/>
            </a:stretch>
          </a:blipFill>
        </p:spPr>
      </p:sp>
      <p:sp>
        <p:nvSpPr>
          <p:cNvPr name="TextBox 9" id="9"/>
          <p:cNvSpPr txBox="true"/>
          <p:nvPr/>
        </p:nvSpPr>
        <p:spPr>
          <a:xfrm rot="0">
            <a:off x="6771212" y="2026117"/>
            <a:ext cx="5426840" cy="647168"/>
          </a:xfrm>
          <a:prstGeom prst="rect">
            <a:avLst/>
          </a:prstGeom>
        </p:spPr>
        <p:txBody>
          <a:bodyPr anchor="t" rtlCol="false" tIns="0" lIns="0" bIns="0" rIns="0">
            <a:spAutoFit/>
          </a:bodyPr>
          <a:lstStyle/>
          <a:p>
            <a:pPr marL="0" indent="0" lvl="0">
              <a:lnSpc>
                <a:spcPts val="4749"/>
              </a:lnSpc>
              <a:spcBef>
                <a:spcPct val="0"/>
              </a:spcBef>
            </a:pPr>
            <a:r>
              <a:rPr lang="en-US" sz="3441" spc="120">
                <a:solidFill>
                  <a:srgbClr val="FFFFFF"/>
                </a:solidFill>
                <a:latin typeface="Codec Pro ExtraBold"/>
              </a:rPr>
              <a:t>Why we chose mars? </a:t>
            </a:r>
          </a:p>
        </p:txBody>
      </p:sp>
      <p:sp>
        <p:nvSpPr>
          <p:cNvPr name="TextBox 10" id="10"/>
          <p:cNvSpPr txBox="true"/>
          <p:nvPr/>
        </p:nvSpPr>
        <p:spPr>
          <a:xfrm rot="0">
            <a:off x="7188758" y="3264805"/>
            <a:ext cx="6882799" cy="1202856"/>
          </a:xfrm>
          <a:prstGeom prst="rect">
            <a:avLst/>
          </a:prstGeom>
        </p:spPr>
        <p:txBody>
          <a:bodyPr anchor="t" rtlCol="false" tIns="0" lIns="0" bIns="0" rIns="0">
            <a:spAutoFit/>
          </a:bodyPr>
          <a:lstStyle/>
          <a:p>
            <a:pPr marL="578415" indent="-289208" lvl="1">
              <a:lnSpc>
                <a:spcPts val="3214"/>
              </a:lnSpc>
              <a:buFont typeface="Arial"/>
              <a:buChar char="•"/>
            </a:pPr>
            <a:r>
              <a:rPr lang="en-US" sz="2679">
                <a:solidFill>
                  <a:srgbClr val="FFFFFF"/>
                </a:solidFill>
                <a:latin typeface="Open Sans"/>
              </a:rPr>
              <a:t>Mars is our closest planetary neighbor and has captivated our attention for centuries. </a:t>
            </a:r>
          </a:p>
        </p:txBody>
      </p:sp>
      <p:sp>
        <p:nvSpPr>
          <p:cNvPr name="TextBox 11" id="11"/>
          <p:cNvSpPr txBox="true"/>
          <p:nvPr/>
        </p:nvSpPr>
        <p:spPr>
          <a:xfrm rot="0">
            <a:off x="7188758" y="4780467"/>
            <a:ext cx="6882799" cy="2793964"/>
          </a:xfrm>
          <a:prstGeom prst="rect">
            <a:avLst/>
          </a:prstGeom>
        </p:spPr>
        <p:txBody>
          <a:bodyPr anchor="t" rtlCol="false" tIns="0" lIns="0" bIns="0" rIns="0">
            <a:spAutoFit/>
          </a:bodyPr>
          <a:lstStyle/>
          <a:p>
            <a:pPr marL="578415" indent="-289208" lvl="1">
              <a:lnSpc>
                <a:spcPts val="3214"/>
              </a:lnSpc>
              <a:buFont typeface="Arial"/>
              <a:buChar char="•"/>
            </a:pPr>
            <a:r>
              <a:rPr lang="en-US" sz="2679">
                <a:solidFill>
                  <a:srgbClr val="FFFFFF"/>
                </a:solidFill>
                <a:latin typeface="Open Sans"/>
              </a:rPr>
              <a:t>It's a world with a surprisingly diverse landscape, a thin atmosphere, and a mysterious past that might hold clues to the existence of life</a:t>
            </a:r>
          </a:p>
          <a:p>
            <a:pPr>
              <a:lnSpc>
                <a:spcPts val="3214"/>
              </a:lnSpc>
            </a:pPr>
          </a:p>
          <a:p>
            <a:pPr marL="578415" indent="-289208" lvl="1">
              <a:lnSpc>
                <a:spcPts val="3214"/>
              </a:lnSpc>
              <a:buFont typeface="Arial"/>
              <a:buChar char="•"/>
            </a:pPr>
            <a:r>
              <a:rPr lang="en-US" sz="2679">
                <a:solidFill>
                  <a:srgbClr val="FFFFFF"/>
                </a:solidFill>
                <a:latin typeface="Open Sans"/>
              </a:rPr>
              <a:t> Mars, the fourth planet from the sun, is a captivating world of contrasts.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65563" y="3443450"/>
            <a:ext cx="879471" cy="1729551"/>
            <a:chOff x="0" y="0"/>
            <a:chExt cx="1120320" cy="2203200"/>
          </a:xfrm>
        </p:grpSpPr>
        <p:sp>
          <p:nvSpPr>
            <p:cNvPr name="Freeform 3" id="3"/>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4" id="4"/>
          <p:cNvGrpSpPr/>
          <p:nvPr/>
        </p:nvGrpSpPr>
        <p:grpSpPr>
          <a:xfrm rot="0">
            <a:off x="9119087" y="3126366"/>
            <a:ext cx="418823" cy="419388"/>
            <a:chOff x="0" y="0"/>
            <a:chExt cx="533520" cy="534240"/>
          </a:xfrm>
        </p:grpSpPr>
        <p:sp>
          <p:nvSpPr>
            <p:cNvPr name="Freeform 5" id="5"/>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18355D"/>
            </a:solidFill>
          </p:spPr>
        </p:sp>
      </p:grpSp>
      <p:grpSp>
        <p:nvGrpSpPr>
          <p:cNvPr name="Group 6" id="6"/>
          <p:cNvGrpSpPr/>
          <p:nvPr/>
        </p:nvGrpSpPr>
        <p:grpSpPr>
          <a:xfrm rot="0">
            <a:off x="9225913" y="3233756"/>
            <a:ext cx="204607" cy="204607"/>
            <a:chOff x="0" y="0"/>
            <a:chExt cx="260640" cy="260640"/>
          </a:xfrm>
        </p:grpSpPr>
        <p:sp>
          <p:nvSpPr>
            <p:cNvPr name="Freeform 7" id="7"/>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18355D"/>
            </a:solidFill>
          </p:spPr>
        </p:sp>
      </p:grpSp>
      <p:grpSp>
        <p:nvGrpSpPr>
          <p:cNvPr name="Group 8" id="8"/>
          <p:cNvGrpSpPr/>
          <p:nvPr/>
        </p:nvGrpSpPr>
        <p:grpSpPr>
          <a:xfrm rot="0">
            <a:off x="10135905" y="5143045"/>
            <a:ext cx="418823" cy="418823"/>
            <a:chOff x="0" y="0"/>
            <a:chExt cx="533520" cy="533520"/>
          </a:xfrm>
        </p:grpSpPr>
        <p:sp>
          <p:nvSpPr>
            <p:cNvPr name="Freeform 9" id="9"/>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0071BC"/>
            </a:solidFill>
          </p:spPr>
        </p:sp>
      </p:grpSp>
      <p:grpSp>
        <p:nvGrpSpPr>
          <p:cNvPr name="Group 10" id="10"/>
          <p:cNvGrpSpPr/>
          <p:nvPr/>
        </p:nvGrpSpPr>
        <p:grpSpPr>
          <a:xfrm rot="0">
            <a:off x="10242730" y="5249870"/>
            <a:ext cx="204607" cy="204607"/>
            <a:chOff x="0" y="0"/>
            <a:chExt cx="260640" cy="260640"/>
          </a:xfrm>
        </p:grpSpPr>
        <p:sp>
          <p:nvSpPr>
            <p:cNvPr name="Freeform 11" id="11"/>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0071BC"/>
            </a:solidFill>
          </p:spPr>
        </p:sp>
      </p:grpSp>
      <p:grpSp>
        <p:nvGrpSpPr>
          <p:cNvPr name="Group 12" id="12"/>
          <p:cNvGrpSpPr/>
          <p:nvPr/>
        </p:nvGrpSpPr>
        <p:grpSpPr>
          <a:xfrm rot="0">
            <a:off x="9119087" y="7167072"/>
            <a:ext cx="418823" cy="415997"/>
            <a:chOff x="0" y="0"/>
            <a:chExt cx="533520" cy="529920"/>
          </a:xfrm>
        </p:grpSpPr>
        <p:sp>
          <p:nvSpPr>
            <p:cNvPr name="Freeform 13" id="13"/>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2390CC"/>
            </a:solidFill>
          </p:spPr>
        </p:sp>
      </p:grpSp>
      <p:grpSp>
        <p:nvGrpSpPr>
          <p:cNvPr name="Group 14" id="14"/>
          <p:cNvGrpSpPr/>
          <p:nvPr/>
        </p:nvGrpSpPr>
        <p:grpSpPr>
          <a:xfrm rot="0">
            <a:off x="9225913" y="7273898"/>
            <a:ext cx="204607" cy="201781"/>
            <a:chOff x="0" y="0"/>
            <a:chExt cx="260640" cy="257040"/>
          </a:xfrm>
        </p:grpSpPr>
        <p:sp>
          <p:nvSpPr>
            <p:cNvPr name="Freeform 15" id="15"/>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2390CC"/>
            </a:solidFill>
          </p:spPr>
        </p:sp>
      </p:grpSp>
      <p:grpSp>
        <p:nvGrpSpPr>
          <p:cNvPr name="Group 16" id="16"/>
          <p:cNvGrpSpPr/>
          <p:nvPr/>
        </p:nvGrpSpPr>
        <p:grpSpPr>
          <a:xfrm rot="0">
            <a:off x="9652648" y="7535591"/>
            <a:ext cx="4825222" cy="1887246"/>
            <a:chOff x="0" y="0"/>
            <a:chExt cx="6146640" cy="2404080"/>
          </a:xfrm>
        </p:grpSpPr>
        <p:sp>
          <p:nvSpPr>
            <p:cNvPr name="Freeform 17" id="17"/>
            <p:cNvSpPr/>
            <p:nvPr/>
          </p:nvSpPr>
          <p:spPr>
            <a:xfrm flipH="false" flipV="false" rot="0">
              <a:off x="0" y="0"/>
              <a:ext cx="6146673" cy="2404110"/>
            </a:xfrm>
            <a:custGeom>
              <a:avLst/>
              <a:gdLst/>
              <a:ahLst/>
              <a:cxnLst/>
              <a:rect r="r" b="b" t="t" l="l"/>
              <a:pathLst>
                <a:path h="2404110" w="6146673">
                  <a:moveTo>
                    <a:pt x="4943221" y="0"/>
                  </a:moveTo>
                  <a:cubicBezTo>
                    <a:pt x="1211072" y="0"/>
                    <a:pt x="1211072" y="0"/>
                    <a:pt x="1211072" y="0"/>
                  </a:cubicBezTo>
                  <a:cubicBezTo>
                    <a:pt x="952119" y="0"/>
                    <a:pt x="700786" y="83947"/>
                    <a:pt x="502666" y="228981"/>
                  </a:cubicBezTo>
                  <a:cubicBezTo>
                    <a:pt x="0" y="137414"/>
                    <a:pt x="0" y="137414"/>
                    <a:pt x="0" y="137414"/>
                  </a:cubicBezTo>
                  <a:cubicBezTo>
                    <a:pt x="167513" y="618236"/>
                    <a:pt x="167513" y="618236"/>
                    <a:pt x="167513" y="618236"/>
                  </a:cubicBezTo>
                  <a:cubicBezTo>
                    <a:pt x="68580" y="793750"/>
                    <a:pt x="15240" y="992124"/>
                    <a:pt x="15240" y="1198245"/>
                  </a:cubicBezTo>
                  <a:cubicBezTo>
                    <a:pt x="15240" y="1862201"/>
                    <a:pt x="556006" y="2404110"/>
                    <a:pt x="1211072" y="2404110"/>
                  </a:cubicBezTo>
                  <a:cubicBezTo>
                    <a:pt x="4943221" y="2404110"/>
                    <a:pt x="4943221" y="2404110"/>
                    <a:pt x="4943221" y="2404110"/>
                  </a:cubicBezTo>
                  <a:cubicBezTo>
                    <a:pt x="5605907" y="2404110"/>
                    <a:pt x="6146673" y="1862201"/>
                    <a:pt x="6146673" y="1198245"/>
                  </a:cubicBezTo>
                  <a:cubicBezTo>
                    <a:pt x="6146673" y="541909"/>
                    <a:pt x="5605907" y="0"/>
                    <a:pt x="4943221" y="0"/>
                  </a:cubicBezTo>
                  <a:close/>
                </a:path>
              </a:pathLst>
            </a:custGeom>
            <a:solidFill>
              <a:srgbClr val="F3A66B"/>
            </a:solidFill>
          </p:spPr>
        </p:sp>
      </p:grpSp>
      <p:grpSp>
        <p:nvGrpSpPr>
          <p:cNvPr name="Group 18" id="18"/>
          <p:cNvGrpSpPr/>
          <p:nvPr/>
        </p:nvGrpSpPr>
        <p:grpSpPr>
          <a:xfrm rot="0">
            <a:off x="10786465" y="4412790"/>
            <a:ext cx="5488887" cy="1884420"/>
            <a:chOff x="0" y="0"/>
            <a:chExt cx="6992054" cy="2400480"/>
          </a:xfrm>
        </p:grpSpPr>
        <p:sp>
          <p:nvSpPr>
            <p:cNvPr name="Freeform 19" id="19"/>
            <p:cNvSpPr/>
            <p:nvPr/>
          </p:nvSpPr>
          <p:spPr>
            <a:xfrm flipH="false" flipV="false" rot="0">
              <a:off x="0" y="0"/>
              <a:ext cx="6991896" cy="2400554"/>
            </a:xfrm>
            <a:custGeom>
              <a:avLst/>
              <a:gdLst/>
              <a:ahLst/>
              <a:cxnLst/>
              <a:rect r="r" b="b" t="t" l="l"/>
              <a:pathLst>
                <a:path h="2400554" w="6991896">
                  <a:moveTo>
                    <a:pt x="5704515" y="0"/>
                  </a:moveTo>
                  <a:cubicBezTo>
                    <a:pt x="1719450" y="0"/>
                    <a:pt x="1719450" y="0"/>
                    <a:pt x="1719450" y="0"/>
                  </a:cubicBezTo>
                  <a:cubicBezTo>
                    <a:pt x="1108359" y="0"/>
                    <a:pt x="586778" y="403860"/>
                    <a:pt x="464533" y="945007"/>
                  </a:cubicBezTo>
                  <a:cubicBezTo>
                    <a:pt x="0" y="1204087"/>
                    <a:pt x="0" y="1204087"/>
                    <a:pt x="0" y="1204087"/>
                  </a:cubicBezTo>
                  <a:cubicBezTo>
                    <a:pt x="464533" y="1447927"/>
                    <a:pt x="464533" y="1447927"/>
                    <a:pt x="464533" y="1447927"/>
                  </a:cubicBezTo>
                  <a:cubicBezTo>
                    <a:pt x="586778" y="1996567"/>
                    <a:pt x="1100209" y="2400554"/>
                    <a:pt x="1719450" y="2400554"/>
                  </a:cubicBezTo>
                  <a:cubicBezTo>
                    <a:pt x="5704379" y="2400554"/>
                    <a:pt x="5704379" y="2400554"/>
                    <a:pt x="5704379" y="2400554"/>
                  </a:cubicBezTo>
                  <a:cubicBezTo>
                    <a:pt x="6413403" y="2400554"/>
                    <a:pt x="6991896" y="1859534"/>
                    <a:pt x="6991896" y="1196467"/>
                  </a:cubicBezTo>
                  <a:cubicBezTo>
                    <a:pt x="6991896" y="533400"/>
                    <a:pt x="6413403" y="0"/>
                    <a:pt x="5704515" y="0"/>
                  </a:cubicBezTo>
                  <a:close/>
                </a:path>
              </a:pathLst>
            </a:custGeom>
            <a:solidFill>
              <a:srgbClr val="ED724A"/>
            </a:solidFill>
          </p:spPr>
        </p:sp>
      </p:grpSp>
      <p:grpSp>
        <p:nvGrpSpPr>
          <p:cNvPr name="Group 20" id="20"/>
          <p:cNvGrpSpPr/>
          <p:nvPr/>
        </p:nvGrpSpPr>
        <p:grpSpPr>
          <a:xfrm rot="0">
            <a:off x="9652648" y="1289989"/>
            <a:ext cx="4825222" cy="1883855"/>
            <a:chOff x="0" y="0"/>
            <a:chExt cx="6146640" cy="2399760"/>
          </a:xfrm>
        </p:grpSpPr>
        <p:sp>
          <p:nvSpPr>
            <p:cNvPr name="Freeform 21" id="21"/>
            <p:cNvSpPr/>
            <p:nvPr/>
          </p:nvSpPr>
          <p:spPr>
            <a:xfrm flipH="false" flipV="false" rot="0">
              <a:off x="0" y="0"/>
              <a:ext cx="6146673" cy="2399792"/>
            </a:xfrm>
            <a:custGeom>
              <a:avLst/>
              <a:gdLst/>
              <a:ahLst/>
              <a:cxnLst/>
              <a:rect r="r" b="b" t="t" l="l"/>
              <a:pathLst>
                <a:path h="2399792" w="6146673">
                  <a:moveTo>
                    <a:pt x="4943221" y="0"/>
                  </a:moveTo>
                  <a:cubicBezTo>
                    <a:pt x="1211072" y="0"/>
                    <a:pt x="1211072" y="0"/>
                    <a:pt x="1211072" y="0"/>
                  </a:cubicBezTo>
                  <a:cubicBezTo>
                    <a:pt x="556006" y="0"/>
                    <a:pt x="15240" y="540893"/>
                    <a:pt x="15240" y="1196086"/>
                  </a:cubicBezTo>
                  <a:cubicBezTo>
                    <a:pt x="15240" y="1409446"/>
                    <a:pt x="68580" y="1607439"/>
                    <a:pt x="167513" y="1782699"/>
                  </a:cubicBezTo>
                  <a:cubicBezTo>
                    <a:pt x="0" y="2262632"/>
                    <a:pt x="0" y="2262632"/>
                    <a:pt x="0" y="2262632"/>
                  </a:cubicBezTo>
                  <a:cubicBezTo>
                    <a:pt x="502666" y="2163572"/>
                    <a:pt x="502666" y="2163572"/>
                    <a:pt x="502666" y="2163572"/>
                  </a:cubicBezTo>
                  <a:cubicBezTo>
                    <a:pt x="700659" y="2308352"/>
                    <a:pt x="951992" y="2399792"/>
                    <a:pt x="1211072" y="2399792"/>
                  </a:cubicBezTo>
                  <a:cubicBezTo>
                    <a:pt x="4943221" y="2399792"/>
                    <a:pt x="4943221" y="2399792"/>
                    <a:pt x="4943221" y="2399792"/>
                  </a:cubicBezTo>
                  <a:cubicBezTo>
                    <a:pt x="5605907" y="2399792"/>
                    <a:pt x="6146673" y="1858899"/>
                    <a:pt x="6146673" y="1196086"/>
                  </a:cubicBezTo>
                  <a:cubicBezTo>
                    <a:pt x="6146673" y="540893"/>
                    <a:pt x="5605907" y="0"/>
                    <a:pt x="4943221" y="0"/>
                  </a:cubicBezTo>
                  <a:close/>
                </a:path>
              </a:pathLst>
            </a:custGeom>
            <a:solidFill>
              <a:srgbClr val="F6670E"/>
            </a:solidFill>
          </p:spPr>
        </p:sp>
      </p:grpSp>
      <p:grpSp>
        <p:nvGrpSpPr>
          <p:cNvPr name="Group 22" id="22"/>
          <p:cNvGrpSpPr/>
          <p:nvPr/>
        </p:nvGrpSpPr>
        <p:grpSpPr>
          <a:xfrm rot="0">
            <a:off x="9909255" y="7787676"/>
            <a:ext cx="1380815" cy="1383076"/>
            <a:chOff x="0" y="0"/>
            <a:chExt cx="1758960" cy="1761840"/>
          </a:xfrm>
        </p:grpSpPr>
        <p:sp>
          <p:nvSpPr>
            <p:cNvPr name="Freeform 23" id="23"/>
            <p:cNvSpPr/>
            <p:nvPr/>
          </p:nvSpPr>
          <p:spPr>
            <a:xfrm flipH="false" flipV="false" rot="0">
              <a:off x="0" y="0"/>
              <a:ext cx="1758950" cy="1761744"/>
            </a:xfrm>
            <a:custGeom>
              <a:avLst/>
              <a:gdLst/>
              <a:ahLst/>
              <a:cxnLst/>
              <a:rect r="r" b="b" t="t" l="l"/>
              <a:pathLst>
                <a:path h="1761744" w="1758950">
                  <a:moveTo>
                    <a:pt x="0" y="880872"/>
                  </a:moveTo>
                  <a:cubicBezTo>
                    <a:pt x="0" y="394462"/>
                    <a:pt x="393700" y="0"/>
                    <a:pt x="879475" y="0"/>
                  </a:cubicBezTo>
                  <a:cubicBezTo>
                    <a:pt x="1365250" y="0"/>
                    <a:pt x="1758950" y="394462"/>
                    <a:pt x="1758950" y="880872"/>
                  </a:cubicBezTo>
                  <a:cubicBezTo>
                    <a:pt x="1758950" y="1367282"/>
                    <a:pt x="1365250" y="1761744"/>
                    <a:pt x="879475" y="1761744"/>
                  </a:cubicBezTo>
                  <a:cubicBezTo>
                    <a:pt x="393700" y="1761744"/>
                    <a:pt x="0" y="1367409"/>
                    <a:pt x="0" y="880872"/>
                  </a:cubicBezTo>
                  <a:close/>
                </a:path>
              </a:pathLst>
            </a:custGeom>
            <a:solidFill>
              <a:srgbClr val="FFFFFF"/>
            </a:solidFill>
          </p:spPr>
        </p:sp>
      </p:grpSp>
      <p:grpSp>
        <p:nvGrpSpPr>
          <p:cNvPr name="Group 24" id="24"/>
          <p:cNvGrpSpPr/>
          <p:nvPr/>
        </p:nvGrpSpPr>
        <p:grpSpPr>
          <a:xfrm rot="0">
            <a:off x="11362417" y="4664310"/>
            <a:ext cx="1380815" cy="1383641"/>
            <a:chOff x="0" y="0"/>
            <a:chExt cx="1758960" cy="1762560"/>
          </a:xfrm>
        </p:grpSpPr>
        <p:sp>
          <p:nvSpPr>
            <p:cNvPr name="Freeform 25" id="25"/>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grpSp>
        <p:nvGrpSpPr>
          <p:cNvPr name="Group 26" id="26"/>
          <p:cNvGrpSpPr/>
          <p:nvPr/>
        </p:nvGrpSpPr>
        <p:grpSpPr>
          <a:xfrm rot="0">
            <a:off x="9909255" y="1566378"/>
            <a:ext cx="1380815" cy="1380815"/>
            <a:chOff x="0" y="0"/>
            <a:chExt cx="1758960" cy="1758960"/>
          </a:xfrm>
        </p:grpSpPr>
        <p:sp>
          <p:nvSpPr>
            <p:cNvPr name="Freeform 27" id="27"/>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sp>
        <p:nvSpPr>
          <p:cNvPr name="Freeform 28" id="28"/>
          <p:cNvSpPr/>
          <p:nvPr/>
        </p:nvSpPr>
        <p:spPr>
          <a:xfrm flipH="false" flipV="false" rot="0">
            <a:off x="-566716" y="0"/>
            <a:ext cx="7575238" cy="10273658"/>
          </a:xfrm>
          <a:custGeom>
            <a:avLst/>
            <a:gdLst/>
            <a:ahLst/>
            <a:cxnLst/>
            <a:rect r="r" b="b" t="t" l="l"/>
            <a:pathLst>
              <a:path h="10273658" w="7575238">
                <a:moveTo>
                  <a:pt x="0" y="0"/>
                </a:moveTo>
                <a:lnTo>
                  <a:pt x="7575238" y="0"/>
                </a:lnTo>
                <a:lnTo>
                  <a:pt x="7575238" y="10273658"/>
                </a:lnTo>
                <a:lnTo>
                  <a:pt x="0" y="10273658"/>
                </a:lnTo>
                <a:lnTo>
                  <a:pt x="0" y="0"/>
                </a:lnTo>
                <a:close/>
              </a:path>
            </a:pathLst>
          </a:custGeom>
          <a:blipFill>
            <a:blip r:embed="rId2">
              <a:extLst>
                <a:ext uri="{96DAC541-7B7A-43D3-8B79-37D633B846F1}">
                  <asvg:svgBlip xmlns:asvg="http://schemas.microsoft.com/office/drawing/2016/SVG/main" r:embed="rId3"/>
                </a:ext>
              </a:extLst>
            </a:blip>
            <a:stretch>
              <a:fillRect l="-141397" t="0" r="0" b="0"/>
            </a:stretch>
          </a:blipFill>
        </p:spPr>
      </p:sp>
      <p:sp>
        <p:nvSpPr>
          <p:cNvPr name="TextBox 29" id="29"/>
          <p:cNvSpPr txBox="true"/>
          <p:nvPr/>
        </p:nvSpPr>
        <p:spPr>
          <a:xfrm rot="0">
            <a:off x="1028700" y="3578298"/>
            <a:ext cx="4423059" cy="4556602"/>
          </a:xfrm>
          <a:prstGeom prst="rect">
            <a:avLst/>
          </a:prstGeom>
        </p:spPr>
        <p:txBody>
          <a:bodyPr anchor="t" rtlCol="false" tIns="0" lIns="0" bIns="0" rIns="0">
            <a:spAutoFit/>
          </a:bodyPr>
          <a:lstStyle/>
          <a:p>
            <a:pPr>
              <a:lnSpc>
                <a:spcPts val="4023"/>
              </a:lnSpc>
              <a:spcBef>
                <a:spcPct val="0"/>
              </a:spcBef>
            </a:pPr>
            <a:r>
              <a:rPr lang="en-US" sz="3352">
                <a:solidFill>
                  <a:srgbClr val="FFFFFF"/>
                </a:solidFill>
                <a:latin typeface="Open Sans"/>
              </a:rPr>
              <a:t>Studying Mars helps us understand if life ever existed there, and maybe even how life began on Earth, Despite their differences, Earth and Mars share surprising similarities.</a:t>
            </a:r>
          </a:p>
        </p:txBody>
      </p:sp>
      <p:sp>
        <p:nvSpPr>
          <p:cNvPr name="TextBox 30" id="30"/>
          <p:cNvSpPr txBox="true"/>
          <p:nvPr/>
        </p:nvSpPr>
        <p:spPr>
          <a:xfrm rot="0">
            <a:off x="215651" y="530670"/>
            <a:ext cx="6198981" cy="2148921"/>
          </a:xfrm>
          <a:prstGeom prst="rect">
            <a:avLst/>
          </a:prstGeom>
        </p:spPr>
        <p:txBody>
          <a:bodyPr anchor="t" rtlCol="false" tIns="0" lIns="0" bIns="0" rIns="0">
            <a:spAutoFit/>
          </a:bodyPr>
          <a:lstStyle/>
          <a:p>
            <a:pPr algn="ctr" marL="0" indent="0" lvl="0">
              <a:lnSpc>
                <a:spcPts val="8275"/>
              </a:lnSpc>
              <a:spcBef>
                <a:spcPct val="0"/>
              </a:spcBef>
            </a:pPr>
            <a:r>
              <a:rPr lang="en-US" sz="5996" spc="209">
                <a:solidFill>
                  <a:srgbClr val="F6670E"/>
                </a:solidFill>
                <a:latin typeface="Codec Pro ExtraBold Medium"/>
              </a:rPr>
              <a:t>It might have had life?</a:t>
            </a:r>
          </a:p>
        </p:txBody>
      </p:sp>
      <p:sp>
        <p:nvSpPr>
          <p:cNvPr name="TextBox 31" id="31"/>
          <p:cNvSpPr txBox="true"/>
          <p:nvPr/>
        </p:nvSpPr>
        <p:spPr>
          <a:xfrm rot="0">
            <a:off x="10013136" y="1784241"/>
            <a:ext cx="1173053" cy="895350"/>
          </a:xfrm>
          <a:prstGeom prst="rect">
            <a:avLst/>
          </a:prstGeom>
        </p:spPr>
        <p:txBody>
          <a:bodyPr anchor="t" rtlCol="false" tIns="0" lIns="0" bIns="0" rIns="0">
            <a:spAutoFit/>
          </a:bodyPr>
          <a:lstStyle/>
          <a:p>
            <a:pPr algn="ctr">
              <a:lnSpc>
                <a:spcPts val="7124"/>
              </a:lnSpc>
              <a:spcBef>
                <a:spcPct val="0"/>
              </a:spcBef>
            </a:pPr>
            <a:r>
              <a:rPr lang="en-US" sz="5936">
                <a:solidFill>
                  <a:srgbClr val="18355D"/>
                </a:solidFill>
                <a:latin typeface="Open Sans Bold"/>
              </a:rPr>
              <a:t>01</a:t>
            </a:r>
          </a:p>
        </p:txBody>
      </p:sp>
      <p:sp>
        <p:nvSpPr>
          <p:cNvPr name="TextBox 32" id="32"/>
          <p:cNvSpPr txBox="true"/>
          <p:nvPr/>
        </p:nvSpPr>
        <p:spPr>
          <a:xfrm rot="0">
            <a:off x="11408199" y="4908455"/>
            <a:ext cx="1173053" cy="895350"/>
          </a:xfrm>
          <a:prstGeom prst="rect">
            <a:avLst/>
          </a:prstGeom>
        </p:spPr>
        <p:txBody>
          <a:bodyPr anchor="t" rtlCol="false" tIns="0" lIns="0" bIns="0" rIns="0">
            <a:spAutoFit/>
          </a:bodyPr>
          <a:lstStyle/>
          <a:p>
            <a:pPr algn="ctr">
              <a:lnSpc>
                <a:spcPts val="7124"/>
              </a:lnSpc>
              <a:spcBef>
                <a:spcPct val="0"/>
              </a:spcBef>
            </a:pPr>
            <a:r>
              <a:rPr lang="en-US" sz="5936">
                <a:solidFill>
                  <a:srgbClr val="18355D"/>
                </a:solidFill>
                <a:latin typeface="Open Sans Bold"/>
              </a:rPr>
              <a:t>02</a:t>
            </a:r>
          </a:p>
        </p:txBody>
      </p:sp>
      <p:sp>
        <p:nvSpPr>
          <p:cNvPr name="TextBox 33" id="33"/>
          <p:cNvSpPr txBox="true"/>
          <p:nvPr/>
        </p:nvSpPr>
        <p:spPr>
          <a:xfrm rot="0">
            <a:off x="9968201" y="8031376"/>
            <a:ext cx="1173053" cy="895350"/>
          </a:xfrm>
          <a:prstGeom prst="rect">
            <a:avLst/>
          </a:prstGeom>
        </p:spPr>
        <p:txBody>
          <a:bodyPr anchor="t" rtlCol="false" tIns="0" lIns="0" bIns="0" rIns="0">
            <a:spAutoFit/>
          </a:bodyPr>
          <a:lstStyle/>
          <a:p>
            <a:pPr algn="ctr">
              <a:lnSpc>
                <a:spcPts val="7124"/>
              </a:lnSpc>
              <a:spcBef>
                <a:spcPct val="0"/>
              </a:spcBef>
            </a:pPr>
            <a:r>
              <a:rPr lang="en-US" sz="5936">
                <a:solidFill>
                  <a:srgbClr val="18355D"/>
                </a:solidFill>
                <a:latin typeface="Open Sans Bold"/>
              </a:rPr>
              <a:t>03</a:t>
            </a:r>
          </a:p>
        </p:txBody>
      </p:sp>
      <p:sp>
        <p:nvSpPr>
          <p:cNvPr name="TextBox 34" id="34"/>
          <p:cNvSpPr txBox="true"/>
          <p:nvPr/>
        </p:nvSpPr>
        <p:spPr>
          <a:xfrm rot="0">
            <a:off x="11551370" y="1968586"/>
            <a:ext cx="2626215" cy="434429"/>
          </a:xfrm>
          <a:prstGeom prst="rect">
            <a:avLst/>
          </a:prstGeom>
        </p:spPr>
        <p:txBody>
          <a:bodyPr anchor="t" rtlCol="false" tIns="0" lIns="0" bIns="0" rIns="0">
            <a:spAutoFit/>
          </a:bodyPr>
          <a:lstStyle/>
          <a:p>
            <a:pPr>
              <a:lnSpc>
                <a:spcPts val="3459"/>
              </a:lnSpc>
              <a:spcBef>
                <a:spcPct val="0"/>
              </a:spcBef>
            </a:pPr>
            <a:r>
              <a:rPr lang="en-US" sz="2882">
                <a:solidFill>
                  <a:srgbClr val="FFFFFF"/>
                </a:solidFill>
                <a:latin typeface="Open Sans"/>
              </a:rPr>
              <a:t>Day Length</a:t>
            </a:r>
          </a:p>
        </p:txBody>
      </p:sp>
      <p:sp>
        <p:nvSpPr>
          <p:cNvPr name="TextBox 35" id="35"/>
          <p:cNvSpPr txBox="true"/>
          <p:nvPr/>
        </p:nvSpPr>
        <p:spPr>
          <a:xfrm rot="0">
            <a:off x="12867057" y="5097483"/>
            <a:ext cx="3182837" cy="434429"/>
          </a:xfrm>
          <a:prstGeom prst="rect">
            <a:avLst/>
          </a:prstGeom>
        </p:spPr>
        <p:txBody>
          <a:bodyPr anchor="t" rtlCol="false" tIns="0" lIns="0" bIns="0" rIns="0">
            <a:spAutoFit/>
          </a:bodyPr>
          <a:lstStyle/>
          <a:p>
            <a:pPr>
              <a:lnSpc>
                <a:spcPts val="3459"/>
              </a:lnSpc>
              <a:spcBef>
                <a:spcPct val="0"/>
              </a:spcBef>
            </a:pPr>
            <a:r>
              <a:rPr lang="en-US" sz="2882">
                <a:solidFill>
                  <a:srgbClr val="FFFFFF"/>
                </a:solidFill>
                <a:latin typeface="Open Sans"/>
              </a:rPr>
              <a:t>Presence of Water</a:t>
            </a:r>
          </a:p>
        </p:txBody>
      </p:sp>
      <p:sp>
        <p:nvSpPr>
          <p:cNvPr name="TextBox 36" id="36"/>
          <p:cNvSpPr txBox="true"/>
          <p:nvPr/>
        </p:nvSpPr>
        <p:spPr>
          <a:xfrm rot="0">
            <a:off x="11444393" y="8221260"/>
            <a:ext cx="2840168" cy="434429"/>
          </a:xfrm>
          <a:prstGeom prst="rect">
            <a:avLst/>
          </a:prstGeom>
        </p:spPr>
        <p:txBody>
          <a:bodyPr anchor="t" rtlCol="false" tIns="0" lIns="0" bIns="0" rIns="0">
            <a:spAutoFit/>
          </a:bodyPr>
          <a:lstStyle/>
          <a:p>
            <a:pPr>
              <a:lnSpc>
                <a:spcPts val="3459"/>
              </a:lnSpc>
              <a:spcBef>
                <a:spcPct val="0"/>
              </a:spcBef>
            </a:pPr>
            <a:r>
              <a:rPr lang="en-US" sz="2882">
                <a:solidFill>
                  <a:srgbClr val="FFFFFF"/>
                </a:solidFill>
                <a:latin typeface="Open Sans Medium"/>
              </a:rPr>
              <a:t>Potential for Life</a:t>
            </a:r>
          </a:p>
        </p:txBody>
      </p:sp>
      <p:grpSp>
        <p:nvGrpSpPr>
          <p:cNvPr name="Group 37" id="37"/>
          <p:cNvGrpSpPr/>
          <p:nvPr/>
        </p:nvGrpSpPr>
        <p:grpSpPr>
          <a:xfrm rot="0">
            <a:off x="5248267" y="2986182"/>
            <a:ext cx="4764869" cy="4657031"/>
            <a:chOff x="0" y="0"/>
            <a:chExt cx="6353158" cy="6209375"/>
          </a:xfrm>
        </p:grpSpPr>
        <p:sp>
          <p:nvSpPr>
            <p:cNvPr name="Freeform 38" id="38"/>
            <p:cNvSpPr/>
            <p:nvPr/>
          </p:nvSpPr>
          <p:spPr>
            <a:xfrm flipH="false" flipV="false" rot="0">
              <a:off x="0" y="0"/>
              <a:ext cx="6209375" cy="6209375"/>
            </a:xfrm>
            <a:custGeom>
              <a:avLst/>
              <a:gdLst/>
              <a:ahLst/>
              <a:cxnLst/>
              <a:rect r="r" b="b" t="t" l="l"/>
              <a:pathLst>
                <a:path h="6209375" w="6209375">
                  <a:moveTo>
                    <a:pt x="0" y="0"/>
                  </a:moveTo>
                  <a:lnTo>
                    <a:pt x="6209375" y="0"/>
                  </a:lnTo>
                  <a:lnTo>
                    <a:pt x="6209375" y="6209375"/>
                  </a:lnTo>
                  <a:lnTo>
                    <a:pt x="0" y="6209375"/>
                  </a:lnTo>
                  <a:lnTo>
                    <a:pt x="0" y="0"/>
                  </a:lnTo>
                  <a:close/>
                </a:path>
              </a:pathLst>
            </a:custGeom>
            <a:blipFill>
              <a:blip r:embed="rId4"/>
              <a:stretch>
                <a:fillRect l="0" t="0" r="0" b="0"/>
              </a:stretch>
            </a:blipFill>
          </p:spPr>
        </p:sp>
        <p:sp>
          <p:nvSpPr>
            <p:cNvPr name="Freeform 39" id="39"/>
            <p:cNvSpPr/>
            <p:nvPr/>
          </p:nvSpPr>
          <p:spPr>
            <a:xfrm flipH="false" flipV="false" rot="0">
              <a:off x="3010410" y="206745"/>
              <a:ext cx="3342748" cy="5834035"/>
            </a:xfrm>
            <a:custGeom>
              <a:avLst/>
              <a:gdLst/>
              <a:ahLst/>
              <a:cxnLst/>
              <a:rect r="r" b="b" t="t" l="l"/>
              <a:pathLst>
                <a:path h="5834035" w="3342748">
                  <a:moveTo>
                    <a:pt x="0" y="0"/>
                  </a:moveTo>
                  <a:lnTo>
                    <a:pt x="3342748" y="0"/>
                  </a:lnTo>
                  <a:lnTo>
                    <a:pt x="3342748" y="5834035"/>
                  </a:lnTo>
                  <a:lnTo>
                    <a:pt x="0" y="5834035"/>
                  </a:lnTo>
                  <a:lnTo>
                    <a:pt x="0" y="0"/>
                  </a:lnTo>
                  <a:close/>
                </a:path>
              </a:pathLst>
            </a:custGeom>
            <a:blipFill>
              <a:blip r:embed="rId5"/>
              <a:stretch>
                <a:fillRect l="-81439" t="-295" r="0" b="-3621"/>
              </a:stretch>
            </a:blipFill>
          </p:spPr>
        </p:sp>
      </p:grpSp>
      <p:grpSp>
        <p:nvGrpSpPr>
          <p:cNvPr name="Group 40" id="40"/>
          <p:cNvGrpSpPr/>
          <p:nvPr/>
        </p:nvGrpSpPr>
        <p:grpSpPr>
          <a:xfrm rot="2980858">
            <a:off x="9528466" y="5615187"/>
            <a:ext cx="879471" cy="1729551"/>
            <a:chOff x="0" y="0"/>
            <a:chExt cx="1120320" cy="2203200"/>
          </a:xfrm>
        </p:grpSpPr>
        <p:sp>
          <p:nvSpPr>
            <p:cNvPr name="Freeform 41" id="41"/>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2602957" y="1835035"/>
            <a:ext cx="12631229" cy="7096454"/>
          </a:xfrm>
          <a:custGeom>
            <a:avLst/>
            <a:gdLst/>
            <a:ahLst/>
            <a:cxnLst/>
            <a:rect r="r" b="b" t="t" l="l"/>
            <a:pathLst>
              <a:path h="7096454" w="12631229">
                <a:moveTo>
                  <a:pt x="0" y="0"/>
                </a:moveTo>
                <a:lnTo>
                  <a:pt x="12631228" y="0"/>
                </a:lnTo>
                <a:lnTo>
                  <a:pt x="12631228" y="7096454"/>
                </a:lnTo>
                <a:lnTo>
                  <a:pt x="0" y="7096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78176" y="10287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TextBox 5" id="5"/>
          <p:cNvSpPr txBox="true"/>
          <p:nvPr/>
        </p:nvSpPr>
        <p:spPr>
          <a:xfrm rot="0">
            <a:off x="2602957" y="781930"/>
            <a:ext cx="9185434" cy="1053105"/>
          </a:xfrm>
          <a:prstGeom prst="rect">
            <a:avLst/>
          </a:prstGeom>
        </p:spPr>
        <p:txBody>
          <a:bodyPr anchor="t" rtlCol="false" tIns="0" lIns="0" bIns="0" rIns="0">
            <a:spAutoFit/>
          </a:bodyPr>
          <a:lstStyle/>
          <a:p>
            <a:pPr>
              <a:lnSpc>
                <a:spcPts val="8629"/>
              </a:lnSpc>
            </a:pPr>
            <a:r>
              <a:rPr lang="en-US" sz="6164">
                <a:solidFill>
                  <a:srgbClr val="F14A1A"/>
                </a:solidFill>
                <a:latin typeface="Canva Sans Bold"/>
              </a:rPr>
              <a:t>Physical Characteristics</a:t>
            </a:r>
          </a:p>
        </p:txBody>
      </p:sp>
      <p:sp>
        <p:nvSpPr>
          <p:cNvPr name="TextBox 6" id="6"/>
          <p:cNvSpPr txBox="true"/>
          <p:nvPr/>
        </p:nvSpPr>
        <p:spPr>
          <a:xfrm rot="0">
            <a:off x="2602957" y="2104696"/>
            <a:ext cx="6775219" cy="7153604"/>
          </a:xfrm>
          <a:prstGeom prst="rect">
            <a:avLst/>
          </a:prstGeom>
        </p:spPr>
        <p:txBody>
          <a:bodyPr anchor="t" rtlCol="false" tIns="0" lIns="0" bIns="0" rIns="0">
            <a:spAutoFit/>
          </a:bodyPr>
          <a:lstStyle/>
          <a:p>
            <a:pPr marL="652139" indent="-326070" lvl="1">
              <a:lnSpc>
                <a:spcPts val="4228"/>
              </a:lnSpc>
              <a:buFont typeface="Arial"/>
              <a:buChar char="•"/>
            </a:pPr>
            <a:r>
              <a:rPr lang="en-US" sz="3020">
                <a:solidFill>
                  <a:srgbClr val="FFFFFF"/>
                </a:solidFill>
                <a:latin typeface="Canva Sans Bold"/>
              </a:rPr>
              <a:t>Size:</a:t>
            </a:r>
            <a:r>
              <a:rPr lang="en-US" sz="3020">
                <a:solidFill>
                  <a:srgbClr val="FFFFFF"/>
                </a:solidFill>
                <a:latin typeface="Canva Sans Bold"/>
              </a:rPr>
              <a:t> Mars is about half the size of Earth, with a diameter of approximately 6,787 kilometers (4,221 miles).</a:t>
            </a:r>
          </a:p>
          <a:p>
            <a:pPr marL="652139" indent="-326070" lvl="1">
              <a:lnSpc>
                <a:spcPts val="4228"/>
              </a:lnSpc>
              <a:buFont typeface="Arial"/>
              <a:buChar char="•"/>
            </a:pPr>
            <a:r>
              <a:rPr lang="en-US" sz="3020">
                <a:solidFill>
                  <a:srgbClr val="FFFFFF"/>
                </a:solidFill>
                <a:latin typeface="Canva Sans Bold"/>
              </a:rPr>
              <a:t>Mass: Mars has about one-tenth the mass of Earth.</a:t>
            </a:r>
          </a:p>
          <a:p>
            <a:pPr marL="652139" indent="-326070" lvl="1">
              <a:lnSpc>
                <a:spcPts val="4228"/>
              </a:lnSpc>
              <a:buFont typeface="Arial"/>
              <a:buChar char="•"/>
            </a:pPr>
            <a:r>
              <a:rPr lang="en-US" sz="3020">
                <a:solidFill>
                  <a:srgbClr val="FFFFFF"/>
                </a:solidFill>
                <a:latin typeface="Canva Sans Bold"/>
              </a:rPr>
              <a:t>Surface: The Martian surface is diverse, with features like:</a:t>
            </a:r>
          </a:p>
          <a:p>
            <a:pPr marL="1304278" indent="-434759" lvl="2">
              <a:lnSpc>
                <a:spcPts val="4228"/>
              </a:lnSpc>
              <a:buFont typeface="Arial"/>
              <a:buChar char="⚬"/>
            </a:pPr>
            <a:r>
              <a:rPr lang="en-US" sz="3020">
                <a:solidFill>
                  <a:srgbClr val="FFFFFF"/>
                </a:solidFill>
                <a:latin typeface="Canva Sans Bold"/>
              </a:rPr>
              <a:t>Craters.</a:t>
            </a:r>
          </a:p>
          <a:p>
            <a:pPr marL="1304278" indent="-434759" lvl="2">
              <a:lnSpc>
                <a:spcPts val="4228"/>
              </a:lnSpc>
              <a:buFont typeface="Arial"/>
              <a:buChar char="⚬"/>
            </a:pPr>
            <a:r>
              <a:rPr lang="en-US" sz="3020">
                <a:solidFill>
                  <a:srgbClr val="FFFFFF"/>
                </a:solidFill>
                <a:latin typeface="Canva Sans Bold"/>
              </a:rPr>
              <a:t>Volcanoes.</a:t>
            </a:r>
          </a:p>
          <a:p>
            <a:pPr marL="1304278" indent="-434759" lvl="2">
              <a:lnSpc>
                <a:spcPts val="4228"/>
              </a:lnSpc>
              <a:buFont typeface="Arial"/>
              <a:buChar char="⚬"/>
            </a:pPr>
            <a:r>
              <a:rPr lang="en-US" sz="3020">
                <a:solidFill>
                  <a:srgbClr val="FFFFFF"/>
                </a:solidFill>
                <a:latin typeface="Canva Sans Bold"/>
              </a:rPr>
              <a:t>Canyons.</a:t>
            </a:r>
          </a:p>
          <a:p>
            <a:pPr marL="1304278" indent="-434759" lvl="2">
              <a:lnSpc>
                <a:spcPts val="4228"/>
              </a:lnSpc>
              <a:buFont typeface="Arial"/>
              <a:buChar char="⚬"/>
            </a:pPr>
            <a:r>
              <a:rPr lang="en-US" sz="3020">
                <a:solidFill>
                  <a:srgbClr val="FFFFFF"/>
                </a:solidFill>
                <a:latin typeface="Canva Sans Bold"/>
              </a:rPr>
              <a:t>Polar ice caps.</a:t>
            </a:r>
          </a:p>
          <a:p>
            <a:pPr>
              <a:lnSpc>
                <a:spcPts val="4228"/>
              </a:lnSpc>
            </a:pPr>
          </a:p>
          <a:p>
            <a:pPr>
              <a:lnSpc>
                <a:spcPts val="201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65968" y="4708210"/>
            <a:ext cx="3260660" cy="5578790"/>
            <a:chOff x="0" y="0"/>
            <a:chExt cx="660400" cy="1129904"/>
          </a:xfrm>
        </p:grpSpPr>
        <p:sp>
          <p:nvSpPr>
            <p:cNvPr name="Freeform 3" id="3"/>
            <p:cNvSpPr/>
            <p:nvPr/>
          </p:nvSpPr>
          <p:spPr>
            <a:xfrm flipH="false" flipV="false" rot="0">
              <a:off x="0" y="0"/>
              <a:ext cx="660400" cy="1129904"/>
            </a:xfrm>
            <a:custGeom>
              <a:avLst/>
              <a:gdLst/>
              <a:ahLst/>
              <a:cxnLst/>
              <a:rect r="r" b="b" t="t" l="l"/>
              <a:pathLst>
                <a:path h="112990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46"/>
                  </a:cubicBezTo>
                  <a:lnTo>
                    <a:pt x="660400" y="1129904"/>
                  </a:lnTo>
                  <a:lnTo>
                    <a:pt x="0" y="1129904"/>
                  </a:lnTo>
                  <a:lnTo>
                    <a:pt x="0" y="336135"/>
                  </a:lnTo>
                  <a:cubicBezTo>
                    <a:pt x="1782" y="185660"/>
                    <a:pt x="93019" y="64045"/>
                    <a:pt x="220252" y="19070"/>
                  </a:cubicBezTo>
                  <a:close/>
                </a:path>
              </a:pathLst>
            </a:custGeom>
            <a:solidFill>
              <a:srgbClr val="F18A3C"/>
            </a:solidFill>
          </p:spPr>
        </p:sp>
        <p:sp>
          <p:nvSpPr>
            <p:cNvPr name="TextBox 4" id="4"/>
            <p:cNvSpPr txBox="true"/>
            <p:nvPr/>
          </p:nvSpPr>
          <p:spPr>
            <a:xfrm>
              <a:off x="0" y="136525"/>
              <a:ext cx="660400" cy="993379"/>
            </a:xfrm>
            <a:prstGeom prst="rect">
              <a:avLst/>
            </a:prstGeom>
          </p:spPr>
          <p:txBody>
            <a:bodyPr anchor="ctr" rtlCol="false" tIns="50800" lIns="50800" bIns="50800" rIns="50800"/>
            <a:lstStyle/>
            <a:p>
              <a:pPr algn="ctr">
                <a:lnSpc>
                  <a:spcPts val="2882"/>
                </a:lnSpc>
              </a:pPr>
            </a:p>
          </p:txBody>
        </p:sp>
      </p:grpSp>
      <p:grpSp>
        <p:nvGrpSpPr>
          <p:cNvPr name="Group 5" id="5"/>
          <p:cNvGrpSpPr>
            <a:grpSpLocks noChangeAspect="true"/>
          </p:cNvGrpSpPr>
          <p:nvPr/>
        </p:nvGrpSpPr>
        <p:grpSpPr>
          <a:xfrm rot="0">
            <a:off x="13445536" y="4928534"/>
            <a:ext cx="2901524" cy="2890190"/>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2221" t="0" r="-12221"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8" id="8"/>
          <p:cNvGrpSpPr/>
          <p:nvPr/>
        </p:nvGrpSpPr>
        <p:grpSpPr>
          <a:xfrm rot="0">
            <a:off x="9432240" y="4708210"/>
            <a:ext cx="3260660" cy="5578790"/>
            <a:chOff x="0" y="0"/>
            <a:chExt cx="660400" cy="1129904"/>
          </a:xfrm>
        </p:grpSpPr>
        <p:sp>
          <p:nvSpPr>
            <p:cNvPr name="Freeform 9" id="9"/>
            <p:cNvSpPr/>
            <p:nvPr/>
          </p:nvSpPr>
          <p:spPr>
            <a:xfrm flipH="false" flipV="false" rot="0">
              <a:off x="0" y="0"/>
              <a:ext cx="660400" cy="1129904"/>
            </a:xfrm>
            <a:custGeom>
              <a:avLst/>
              <a:gdLst/>
              <a:ahLst/>
              <a:cxnLst/>
              <a:rect r="r" b="b" t="t" l="l"/>
              <a:pathLst>
                <a:path h="112990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46"/>
                  </a:cubicBezTo>
                  <a:lnTo>
                    <a:pt x="660400" y="1129904"/>
                  </a:lnTo>
                  <a:lnTo>
                    <a:pt x="0" y="1129904"/>
                  </a:lnTo>
                  <a:lnTo>
                    <a:pt x="0" y="336135"/>
                  </a:lnTo>
                  <a:cubicBezTo>
                    <a:pt x="1782" y="185660"/>
                    <a:pt x="93019" y="64045"/>
                    <a:pt x="220252" y="19070"/>
                  </a:cubicBezTo>
                  <a:close/>
                </a:path>
              </a:pathLst>
            </a:custGeom>
            <a:solidFill>
              <a:srgbClr val="ED724A"/>
            </a:solidFill>
          </p:spPr>
        </p:sp>
        <p:sp>
          <p:nvSpPr>
            <p:cNvPr name="TextBox 10" id="10"/>
            <p:cNvSpPr txBox="true"/>
            <p:nvPr/>
          </p:nvSpPr>
          <p:spPr>
            <a:xfrm>
              <a:off x="0" y="136525"/>
              <a:ext cx="660400" cy="993379"/>
            </a:xfrm>
            <a:prstGeom prst="rect">
              <a:avLst/>
            </a:prstGeom>
          </p:spPr>
          <p:txBody>
            <a:bodyPr anchor="ctr" rtlCol="false" tIns="50800" lIns="50800" bIns="50800" rIns="50800"/>
            <a:lstStyle/>
            <a:p>
              <a:pPr algn="ctr">
                <a:lnSpc>
                  <a:spcPts val="2882"/>
                </a:lnSpc>
              </a:pPr>
            </a:p>
          </p:txBody>
        </p:sp>
      </p:grpSp>
      <p:grpSp>
        <p:nvGrpSpPr>
          <p:cNvPr name="Group 11" id="11"/>
          <p:cNvGrpSpPr>
            <a:grpSpLocks noChangeAspect="true"/>
          </p:cNvGrpSpPr>
          <p:nvPr/>
        </p:nvGrpSpPr>
        <p:grpSpPr>
          <a:xfrm rot="0">
            <a:off x="9611808" y="4928534"/>
            <a:ext cx="2901524" cy="2890190"/>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44667" t="0" r="-44667"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14" id="14"/>
          <p:cNvGrpSpPr/>
          <p:nvPr/>
        </p:nvGrpSpPr>
        <p:grpSpPr>
          <a:xfrm rot="0">
            <a:off x="5595100" y="4708210"/>
            <a:ext cx="3260660" cy="5578790"/>
            <a:chOff x="0" y="0"/>
            <a:chExt cx="660400" cy="1129904"/>
          </a:xfrm>
        </p:grpSpPr>
        <p:sp>
          <p:nvSpPr>
            <p:cNvPr name="Freeform 15" id="15"/>
            <p:cNvSpPr/>
            <p:nvPr/>
          </p:nvSpPr>
          <p:spPr>
            <a:xfrm flipH="false" flipV="false" rot="0">
              <a:off x="0" y="0"/>
              <a:ext cx="660400" cy="1129904"/>
            </a:xfrm>
            <a:custGeom>
              <a:avLst/>
              <a:gdLst/>
              <a:ahLst/>
              <a:cxnLst/>
              <a:rect r="r" b="b" t="t" l="l"/>
              <a:pathLst>
                <a:path h="112990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46"/>
                  </a:cubicBezTo>
                  <a:lnTo>
                    <a:pt x="660400" y="1129904"/>
                  </a:lnTo>
                  <a:lnTo>
                    <a:pt x="0" y="1129904"/>
                  </a:lnTo>
                  <a:lnTo>
                    <a:pt x="0" y="336135"/>
                  </a:lnTo>
                  <a:cubicBezTo>
                    <a:pt x="1782" y="185660"/>
                    <a:pt x="93019" y="64045"/>
                    <a:pt x="220252" y="19070"/>
                  </a:cubicBezTo>
                  <a:close/>
                </a:path>
              </a:pathLst>
            </a:custGeom>
            <a:solidFill>
              <a:srgbClr val="F14A1A"/>
            </a:solidFill>
          </p:spPr>
        </p:sp>
        <p:sp>
          <p:nvSpPr>
            <p:cNvPr name="TextBox 16" id="16"/>
            <p:cNvSpPr txBox="true"/>
            <p:nvPr/>
          </p:nvSpPr>
          <p:spPr>
            <a:xfrm>
              <a:off x="0" y="136525"/>
              <a:ext cx="660400" cy="993379"/>
            </a:xfrm>
            <a:prstGeom prst="rect">
              <a:avLst/>
            </a:prstGeom>
          </p:spPr>
          <p:txBody>
            <a:bodyPr anchor="ctr" rtlCol="false" tIns="50800" lIns="50800" bIns="50800" rIns="50800"/>
            <a:lstStyle/>
            <a:p>
              <a:pPr algn="ctr">
                <a:lnSpc>
                  <a:spcPts val="2882"/>
                </a:lnSpc>
              </a:pPr>
            </a:p>
          </p:txBody>
        </p:sp>
      </p:grpSp>
      <p:grpSp>
        <p:nvGrpSpPr>
          <p:cNvPr name="Group 17" id="17"/>
          <p:cNvGrpSpPr>
            <a:grpSpLocks noChangeAspect="true"/>
          </p:cNvGrpSpPr>
          <p:nvPr/>
        </p:nvGrpSpPr>
        <p:grpSpPr>
          <a:xfrm rot="0">
            <a:off x="5774668" y="4928534"/>
            <a:ext cx="2901524" cy="2890190"/>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2817" t="0" r="-35837" b="-14352"/>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20" id="20"/>
          <p:cNvGrpSpPr/>
          <p:nvPr/>
        </p:nvGrpSpPr>
        <p:grpSpPr>
          <a:xfrm rot="0">
            <a:off x="1761372" y="4708210"/>
            <a:ext cx="3260660" cy="5578790"/>
            <a:chOff x="0" y="0"/>
            <a:chExt cx="660400" cy="1129904"/>
          </a:xfrm>
        </p:grpSpPr>
        <p:sp>
          <p:nvSpPr>
            <p:cNvPr name="Freeform 21" id="21"/>
            <p:cNvSpPr/>
            <p:nvPr/>
          </p:nvSpPr>
          <p:spPr>
            <a:xfrm flipH="false" flipV="false" rot="0">
              <a:off x="0" y="0"/>
              <a:ext cx="660400" cy="1129904"/>
            </a:xfrm>
            <a:custGeom>
              <a:avLst/>
              <a:gdLst/>
              <a:ahLst/>
              <a:cxnLst/>
              <a:rect r="r" b="b" t="t" l="l"/>
              <a:pathLst>
                <a:path h="112990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46"/>
                  </a:cubicBezTo>
                  <a:lnTo>
                    <a:pt x="660400" y="1129904"/>
                  </a:lnTo>
                  <a:lnTo>
                    <a:pt x="0" y="1129904"/>
                  </a:lnTo>
                  <a:lnTo>
                    <a:pt x="0" y="336135"/>
                  </a:lnTo>
                  <a:cubicBezTo>
                    <a:pt x="1782" y="185660"/>
                    <a:pt x="93019" y="64045"/>
                    <a:pt x="220252" y="19070"/>
                  </a:cubicBezTo>
                  <a:close/>
                </a:path>
              </a:pathLst>
            </a:custGeom>
            <a:solidFill>
              <a:srgbClr val="E32514"/>
            </a:solidFill>
          </p:spPr>
        </p:sp>
        <p:sp>
          <p:nvSpPr>
            <p:cNvPr name="TextBox 22" id="22"/>
            <p:cNvSpPr txBox="true"/>
            <p:nvPr/>
          </p:nvSpPr>
          <p:spPr>
            <a:xfrm>
              <a:off x="0" y="136525"/>
              <a:ext cx="660400" cy="993379"/>
            </a:xfrm>
            <a:prstGeom prst="rect">
              <a:avLst/>
            </a:prstGeom>
          </p:spPr>
          <p:txBody>
            <a:bodyPr anchor="ctr" rtlCol="false" tIns="50800" lIns="50800" bIns="50800" rIns="50800"/>
            <a:lstStyle/>
            <a:p>
              <a:pPr algn="ctr">
                <a:lnSpc>
                  <a:spcPts val="2882"/>
                </a:lnSpc>
              </a:pPr>
            </a:p>
          </p:txBody>
        </p:sp>
      </p:grpSp>
      <p:grpSp>
        <p:nvGrpSpPr>
          <p:cNvPr name="Group 23" id="23"/>
          <p:cNvGrpSpPr>
            <a:grpSpLocks noChangeAspect="true"/>
          </p:cNvGrpSpPr>
          <p:nvPr/>
        </p:nvGrpSpPr>
        <p:grpSpPr>
          <a:xfrm rot="0">
            <a:off x="1940939" y="4928534"/>
            <a:ext cx="2901524" cy="2890190"/>
            <a:chOff x="0" y="0"/>
            <a:chExt cx="6502400" cy="6477000"/>
          </a:xfrm>
        </p:grpSpPr>
        <p:sp>
          <p:nvSpPr>
            <p:cNvPr name="Freeform 24" id="2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712" t="0" r="-24712" b="0"/>
              </a:stretch>
            </a:blipFill>
          </p:spPr>
        </p:sp>
        <p:sp>
          <p:nvSpPr>
            <p:cNvPr name="Freeform 25" id="2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Freeform 26" id="26"/>
          <p:cNvSpPr/>
          <p:nvPr/>
        </p:nvSpPr>
        <p:spPr>
          <a:xfrm flipH="false" flipV="false" rot="-4739771">
            <a:off x="16211087" y="-2200216"/>
            <a:ext cx="2278458" cy="4556917"/>
          </a:xfrm>
          <a:custGeom>
            <a:avLst/>
            <a:gdLst/>
            <a:ahLst/>
            <a:cxnLst/>
            <a:rect r="r" b="b" t="t" l="l"/>
            <a:pathLst>
              <a:path h="4556917" w="2278458">
                <a:moveTo>
                  <a:pt x="0" y="0"/>
                </a:moveTo>
                <a:lnTo>
                  <a:pt x="2278458" y="0"/>
                </a:lnTo>
                <a:lnTo>
                  <a:pt x="2278458" y="4556917"/>
                </a:lnTo>
                <a:lnTo>
                  <a:pt x="0" y="4556917"/>
                </a:lnTo>
                <a:lnTo>
                  <a:pt x="0" y="0"/>
                </a:lnTo>
                <a:close/>
              </a:path>
            </a:pathLst>
          </a:custGeom>
          <a:blipFill>
            <a:blip r:embed="rId6">
              <a:alphaModFix amt="75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7" id="27"/>
          <p:cNvSpPr/>
          <p:nvPr/>
        </p:nvSpPr>
        <p:spPr>
          <a:xfrm flipH="false" flipV="false" rot="0">
            <a:off x="-1294562" y="-1943665"/>
            <a:ext cx="5031789" cy="5031789"/>
          </a:xfrm>
          <a:custGeom>
            <a:avLst/>
            <a:gdLst/>
            <a:ahLst/>
            <a:cxnLst/>
            <a:rect r="r" b="b" t="t" l="l"/>
            <a:pathLst>
              <a:path h="5031789" w="5031789">
                <a:moveTo>
                  <a:pt x="0" y="0"/>
                </a:moveTo>
                <a:lnTo>
                  <a:pt x="5031789" y="0"/>
                </a:lnTo>
                <a:lnTo>
                  <a:pt x="5031789" y="5031789"/>
                </a:lnTo>
                <a:lnTo>
                  <a:pt x="0" y="50317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4406967" y="871785"/>
            <a:ext cx="848036" cy="848036"/>
          </a:xfrm>
          <a:custGeom>
            <a:avLst/>
            <a:gdLst/>
            <a:ahLst/>
            <a:cxnLst/>
            <a:rect r="r" b="b" t="t" l="l"/>
            <a:pathLst>
              <a:path h="848036" w="848036">
                <a:moveTo>
                  <a:pt x="0" y="0"/>
                </a:moveTo>
                <a:lnTo>
                  <a:pt x="848036" y="0"/>
                </a:lnTo>
                <a:lnTo>
                  <a:pt x="848036" y="848036"/>
                </a:lnTo>
                <a:lnTo>
                  <a:pt x="0" y="848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4913101" y="800100"/>
            <a:ext cx="8352867" cy="3562234"/>
          </a:xfrm>
          <a:prstGeom prst="rect">
            <a:avLst/>
          </a:prstGeom>
        </p:spPr>
        <p:txBody>
          <a:bodyPr anchor="t" rtlCol="false" tIns="0" lIns="0" bIns="0" rIns="0">
            <a:spAutoFit/>
          </a:bodyPr>
          <a:lstStyle/>
          <a:p>
            <a:pPr algn="ctr" marL="0" indent="0" lvl="0">
              <a:lnSpc>
                <a:spcPts val="9206"/>
              </a:lnSpc>
              <a:spcBef>
                <a:spcPct val="0"/>
              </a:spcBef>
            </a:pPr>
            <a:r>
              <a:rPr lang="en-US" sz="6671" spc="233">
                <a:solidFill>
                  <a:srgbClr val="F6670E"/>
                </a:solidFill>
                <a:latin typeface="Codec Pro ExtraBold Medium"/>
              </a:rPr>
              <a:t>Challenges of Human Exploration to Mars</a:t>
            </a:r>
          </a:p>
        </p:txBody>
      </p:sp>
      <p:sp>
        <p:nvSpPr>
          <p:cNvPr name="TextBox 30" id="30"/>
          <p:cNvSpPr txBox="true"/>
          <p:nvPr/>
        </p:nvSpPr>
        <p:spPr>
          <a:xfrm rot="0">
            <a:off x="2023252" y="7934350"/>
            <a:ext cx="2646305" cy="436042"/>
          </a:xfrm>
          <a:prstGeom prst="rect">
            <a:avLst/>
          </a:prstGeom>
        </p:spPr>
        <p:txBody>
          <a:bodyPr anchor="t" rtlCol="false" tIns="0" lIns="0" bIns="0" rIns="0">
            <a:spAutoFit/>
          </a:bodyPr>
          <a:lstStyle/>
          <a:p>
            <a:pPr algn="ctr">
              <a:lnSpc>
                <a:spcPts val="3577"/>
              </a:lnSpc>
            </a:pPr>
            <a:r>
              <a:rPr lang="en-US" sz="2592" spc="259">
                <a:solidFill>
                  <a:srgbClr val="FFFFFF"/>
                </a:solidFill>
                <a:latin typeface="Open Sans Bold"/>
              </a:rPr>
              <a:t>challenge 01</a:t>
            </a:r>
          </a:p>
        </p:txBody>
      </p:sp>
      <p:sp>
        <p:nvSpPr>
          <p:cNvPr name="TextBox 31" id="31"/>
          <p:cNvSpPr txBox="true"/>
          <p:nvPr/>
        </p:nvSpPr>
        <p:spPr>
          <a:xfrm rot="0">
            <a:off x="5902278" y="7934350"/>
            <a:ext cx="2646305" cy="436042"/>
          </a:xfrm>
          <a:prstGeom prst="rect">
            <a:avLst/>
          </a:prstGeom>
        </p:spPr>
        <p:txBody>
          <a:bodyPr anchor="t" rtlCol="false" tIns="0" lIns="0" bIns="0" rIns="0">
            <a:spAutoFit/>
          </a:bodyPr>
          <a:lstStyle/>
          <a:p>
            <a:pPr algn="ctr">
              <a:lnSpc>
                <a:spcPts val="3577"/>
              </a:lnSpc>
            </a:pPr>
            <a:r>
              <a:rPr lang="en-US" sz="2592" spc="259">
                <a:solidFill>
                  <a:srgbClr val="FFFFFF"/>
                </a:solidFill>
                <a:latin typeface="Open Sans Bold"/>
              </a:rPr>
              <a:t>challenge 02</a:t>
            </a:r>
          </a:p>
        </p:txBody>
      </p:sp>
      <p:sp>
        <p:nvSpPr>
          <p:cNvPr name="TextBox 32" id="32"/>
          <p:cNvSpPr txBox="true"/>
          <p:nvPr/>
        </p:nvSpPr>
        <p:spPr>
          <a:xfrm rot="0">
            <a:off x="9732060" y="7934350"/>
            <a:ext cx="2646305" cy="436042"/>
          </a:xfrm>
          <a:prstGeom prst="rect">
            <a:avLst/>
          </a:prstGeom>
        </p:spPr>
        <p:txBody>
          <a:bodyPr anchor="t" rtlCol="false" tIns="0" lIns="0" bIns="0" rIns="0">
            <a:spAutoFit/>
          </a:bodyPr>
          <a:lstStyle/>
          <a:p>
            <a:pPr algn="ctr">
              <a:lnSpc>
                <a:spcPts val="3577"/>
              </a:lnSpc>
            </a:pPr>
            <a:r>
              <a:rPr lang="en-US" sz="2592" spc="259">
                <a:solidFill>
                  <a:srgbClr val="FFFFFF"/>
                </a:solidFill>
                <a:latin typeface="Open Sans Bold"/>
              </a:rPr>
              <a:t>challenge 03</a:t>
            </a:r>
          </a:p>
        </p:txBody>
      </p:sp>
      <p:sp>
        <p:nvSpPr>
          <p:cNvPr name="TextBox 33" id="33"/>
          <p:cNvSpPr txBox="true"/>
          <p:nvPr/>
        </p:nvSpPr>
        <p:spPr>
          <a:xfrm rot="0">
            <a:off x="13611086" y="7934350"/>
            <a:ext cx="2646305" cy="436042"/>
          </a:xfrm>
          <a:prstGeom prst="rect">
            <a:avLst/>
          </a:prstGeom>
        </p:spPr>
        <p:txBody>
          <a:bodyPr anchor="t" rtlCol="false" tIns="0" lIns="0" bIns="0" rIns="0">
            <a:spAutoFit/>
          </a:bodyPr>
          <a:lstStyle/>
          <a:p>
            <a:pPr algn="ctr">
              <a:lnSpc>
                <a:spcPts val="3577"/>
              </a:lnSpc>
            </a:pPr>
            <a:r>
              <a:rPr lang="en-US" sz="2592" spc="259">
                <a:solidFill>
                  <a:srgbClr val="FFFFFF"/>
                </a:solidFill>
                <a:latin typeface="Open Sans Bold"/>
              </a:rPr>
              <a:t>challenge 04</a:t>
            </a:r>
          </a:p>
        </p:txBody>
      </p:sp>
      <p:sp>
        <p:nvSpPr>
          <p:cNvPr name="TextBox 34" id="34"/>
          <p:cNvSpPr txBox="true"/>
          <p:nvPr/>
        </p:nvSpPr>
        <p:spPr>
          <a:xfrm rot="0">
            <a:off x="2068549" y="8484692"/>
            <a:ext cx="2646305" cy="883717"/>
          </a:xfrm>
          <a:prstGeom prst="rect">
            <a:avLst/>
          </a:prstGeom>
        </p:spPr>
        <p:txBody>
          <a:bodyPr anchor="t" rtlCol="false" tIns="0" lIns="0" bIns="0" rIns="0">
            <a:spAutoFit/>
          </a:bodyPr>
          <a:lstStyle/>
          <a:p>
            <a:pPr algn="ctr">
              <a:lnSpc>
                <a:spcPts val="3577"/>
              </a:lnSpc>
            </a:pPr>
            <a:r>
              <a:rPr lang="en-US" sz="2592" spc="259">
                <a:solidFill>
                  <a:srgbClr val="FFFFFF"/>
                </a:solidFill>
                <a:latin typeface="Open Sans"/>
              </a:rPr>
              <a:t>Terrain Navigation</a:t>
            </a:r>
          </a:p>
        </p:txBody>
      </p:sp>
      <p:sp>
        <p:nvSpPr>
          <p:cNvPr name="TextBox 35" id="35"/>
          <p:cNvSpPr txBox="true"/>
          <p:nvPr/>
        </p:nvSpPr>
        <p:spPr>
          <a:xfrm rot="0">
            <a:off x="5902278" y="8484692"/>
            <a:ext cx="2773914" cy="883717"/>
          </a:xfrm>
          <a:prstGeom prst="rect">
            <a:avLst/>
          </a:prstGeom>
        </p:spPr>
        <p:txBody>
          <a:bodyPr anchor="t" rtlCol="false" tIns="0" lIns="0" bIns="0" rIns="0">
            <a:spAutoFit/>
          </a:bodyPr>
          <a:lstStyle/>
          <a:p>
            <a:pPr algn="ctr">
              <a:lnSpc>
                <a:spcPts val="3577"/>
              </a:lnSpc>
            </a:pPr>
            <a:r>
              <a:rPr lang="en-US" sz="2592" spc="259">
                <a:solidFill>
                  <a:srgbClr val="FFFFFF"/>
                </a:solidFill>
                <a:latin typeface="Open Sans"/>
              </a:rPr>
              <a:t>Environmental Resilience</a:t>
            </a:r>
          </a:p>
        </p:txBody>
      </p:sp>
      <p:sp>
        <p:nvSpPr>
          <p:cNvPr name="TextBox 36" id="36"/>
          <p:cNvSpPr txBox="true"/>
          <p:nvPr/>
        </p:nvSpPr>
        <p:spPr>
          <a:xfrm rot="0">
            <a:off x="9739417" y="8484692"/>
            <a:ext cx="2646305" cy="1331392"/>
          </a:xfrm>
          <a:prstGeom prst="rect">
            <a:avLst/>
          </a:prstGeom>
        </p:spPr>
        <p:txBody>
          <a:bodyPr anchor="t" rtlCol="false" tIns="0" lIns="0" bIns="0" rIns="0">
            <a:spAutoFit/>
          </a:bodyPr>
          <a:lstStyle/>
          <a:p>
            <a:pPr algn="ctr">
              <a:lnSpc>
                <a:spcPts val="3577"/>
              </a:lnSpc>
            </a:pPr>
            <a:r>
              <a:rPr lang="en-US" sz="2592" spc="259">
                <a:solidFill>
                  <a:srgbClr val="FFFFFF"/>
                </a:solidFill>
                <a:latin typeface="Open Sans"/>
              </a:rPr>
              <a:t>Radiation-resistant electronics</a:t>
            </a:r>
          </a:p>
        </p:txBody>
      </p:sp>
      <p:sp>
        <p:nvSpPr>
          <p:cNvPr name="TextBox 37" id="37"/>
          <p:cNvSpPr txBox="true"/>
          <p:nvPr/>
        </p:nvSpPr>
        <p:spPr>
          <a:xfrm rot="0">
            <a:off x="13445375" y="8484692"/>
            <a:ext cx="2770504" cy="883717"/>
          </a:xfrm>
          <a:prstGeom prst="rect">
            <a:avLst/>
          </a:prstGeom>
        </p:spPr>
        <p:txBody>
          <a:bodyPr anchor="t" rtlCol="false" tIns="0" lIns="0" bIns="0" rIns="0">
            <a:spAutoFit/>
          </a:bodyPr>
          <a:lstStyle/>
          <a:p>
            <a:pPr algn="ctr">
              <a:lnSpc>
                <a:spcPts val="3577"/>
              </a:lnSpc>
            </a:pPr>
            <a:r>
              <a:rPr lang="en-US" sz="2592" spc="259">
                <a:solidFill>
                  <a:srgbClr val="FFFFFF"/>
                </a:solidFill>
                <a:latin typeface="Open Sans"/>
              </a:rPr>
              <a:t>Technological Advancements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8316" y="-1458316"/>
            <a:ext cx="3233992" cy="3233992"/>
          </a:xfrm>
          <a:custGeom>
            <a:avLst/>
            <a:gdLst/>
            <a:ahLst/>
            <a:cxnLst/>
            <a:rect r="r" b="b" t="t" l="l"/>
            <a:pathLst>
              <a:path h="3233992" w="3233992">
                <a:moveTo>
                  <a:pt x="0" y="0"/>
                </a:moveTo>
                <a:lnTo>
                  <a:pt x="3233992" y="0"/>
                </a:lnTo>
                <a:lnTo>
                  <a:pt x="3233992" y="3233992"/>
                </a:lnTo>
                <a:lnTo>
                  <a:pt x="0" y="3233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89036" y="1028700"/>
            <a:ext cx="529282" cy="529282"/>
          </a:xfrm>
          <a:custGeom>
            <a:avLst/>
            <a:gdLst/>
            <a:ahLst/>
            <a:cxnLst/>
            <a:rect r="r" b="b" t="t" l="l"/>
            <a:pathLst>
              <a:path h="529282" w="529282">
                <a:moveTo>
                  <a:pt x="0" y="0"/>
                </a:moveTo>
                <a:lnTo>
                  <a:pt x="529282" y="0"/>
                </a:lnTo>
                <a:lnTo>
                  <a:pt x="529282" y="529282"/>
                </a:lnTo>
                <a:lnTo>
                  <a:pt x="0" y="529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60554" y="1775676"/>
            <a:ext cx="15598746" cy="7677162"/>
            <a:chOff x="0" y="0"/>
            <a:chExt cx="20798328" cy="10236215"/>
          </a:xfrm>
        </p:grpSpPr>
        <p:sp>
          <p:nvSpPr>
            <p:cNvPr name="Freeform 5" id="5"/>
            <p:cNvSpPr/>
            <p:nvPr/>
          </p:nvSpPr>
          <p:spPr>
            <a:xfrm flipH="false" flipV="false" rot="5400000">
              <a:off x="4347960" y="-874858"/>
              <a:ext cx="4911953" cy="6661669"/>
            </a:xfrm>
            <a:custGeom>
              <a:avLst/>
              <a:gdLst/>
              <a:ahLst/>
              <a:cxnLst/>
              <a:rect r="r" b="b" t="t" l="l"/>
              <a:pathLst>
                <a:path h="6661669" w="4911953">
                  <a:moveTo>
                    <a:pt x="0" y="0"/>
                  </a:moveTo>
                  <a:lnTo>
                    <a:pt x="4911953" y="0"/>
                  </a:lnTo>
                  <a:lnTo>
                    <a:pt x="4911953" y="6661669"/>
                  </a:lnTo>
                  <a:lnTo>
                    <a:pt x="0" y="6661669"/>
                  </a:lnTo>
                  <a:lnTo>
                    <a:pt x="0" y="0"/>
                  </a:lnTo>
                  <a:close/>
                </a:path>
              </a:pathLst>
            </a:custGeom>
            <a:blipFill>
              <a:blip r:embed="rId6">
                <a:extLst>
                  <a:ext uri="{96DAC541-7B7A-43D3-8B79-37D633B846F1}">
                    <asvg:svgBlip xmlns:asvg="http://schemas.microsoft.com/office/drawing/2016/SVG/main" r:embed="rId7"/>
                  </a:ext>
                </a:extLst>
              </a:blip>
              <a:stretch>
                <a:fillRect l="-141397" t="0" r="0" b="0"/>
              </a:stretch>
            </a:blipFill>
          </p:spPr>
        </p:sp>
        <p:sp>
          <p:nvSpPr>
            <p:cNvPr name="Freeform 6" id="6"/>
            <p:cNvSpPr/>
            <p:nvPr/>
          </p:nvSpPr>
          <p:spPr>
            <a:xfrm flipH="false" flipV="false" rot="0">
              <a:off x="6661669" y="5324262"/>
              <a:ext cx="3473102" cy="4895856"/>
            </a:xfrm>
            <a:custGeom>
              <a:avLst/>
              <a:gdLst/>
              <a:ahLst/>
              <a:cxnLst/>
              <a:rect r="r" b="b" t="t" l="l"/>
              <a:pathLst>
                <a:path h="4895856" w="3473102">
                  <a:moveTo>
                    <a:pt x="0" y="0"/>
                  </a:moveTo>
                  <a:lnTo>
                    <a:pt x="3473102" y="0"/>
                  </a:lnTo>
                  <a:lnTo>
                    <a:pt x="3473102" y="4895856"/>
                  </a:lnTo>
                  <a:lnTo>
                    <a:pt x="0" y="4895856"/>
                  </a:lnTo>
                  <a:lnTo>
                    <a:pt x="0" y="0"/>
                  </a:lnTo>
                  <a:close/>
                </a:path>
              </a:pathLst>
            </a:custGeom>
            <a:blipFill>
              <a:blip r:embed="rId8"/>
              <a:stretch>
                <a:fillRect l="-43976" t="0" r="-43976" b="0"/>
              </a:stretch>
            </a:blipFill>
          </p:spPr>
        </p:sp>
        <p:sp>
          <p:nvSpPr>
            <p:cNvPr name="Freeform 7" id="7"/>
            <p:cNvSpPr/>
            <p:nvPr/>
          </p:nvSpPr>
          <p:spPr>
            <a:xfrm flipH="false" flipV="false" rot="5400000">
              <a:off x="874858" y="4449405"/>
              <a:ext cx="4911953" cy="6661669"/>
            </a:xfrm>
            <a:custGeom>
              <a:avLst/>
              <a:gdLst/>
              <a:ahLst/>
              <a:cxnLst/>
              <a:rect r="r" b="b" t="t" l="l"/>
              <a:pathLst>
                <a:path h="6661669" w="4911953">
                  <a:moveTo>
                    <a:pt x="0" y="0"/>
                  </a:moveTo>
                  <a:lnTo>
                    <a:pt x="4911953" y="0"/>
                  </a:lnTo>
                  <a:lnTo>
                    <a:pt x="4911953" y="6661668"/>
                  </a:lnTo>
                  <a:lnTo>
                    <a:pt x="0" y="6661668"/>
                  </a:lnTo>
                  <a:lnTo>
                    <a:pt x="0" y="0"/>
                  </a:lnTo>
                  <a:close/>
                </a:path>
              </a:pathLst>
            </a:custGeom>
            <a:blipFill>
              <a:blip r:embed="rId6">
                <a:extLst>
                  <a:ext uri="{96DAC541-7B7A-43D3-8B79-37D633B846F1}">
                    <asvg:svgBlip xmlns:asvg="http://schemas.microsoft.com/office/drawing/2016/SVG/main" r:embed="rId7"/>
                  </a:ext>
                </a:extLst>
              </a:blip>
              <a:stretch>
                <a:fillRect l="-141397" t="0" r="0" b="0"/>
              </a:stretch>
            </a:blipFill>
          </p:spPr>
        </p:sp>
        <p:sp>
          <p:nvSpPr>
            <p:cNvPr name="Freeform 8" id="8"/>
            <p:cNvSpPr/>
            <p:nvPr/>
          </p:nvSpPr>
          <p:spPr>
            <a:xfrm flipH="false" flipV="false" rot="0">
              <a:off x="31930" y="0"/>
              <a:ext cx="3473102" cy="4895856"/>
            </a:xfrm>
            <a:custGeom>
              <a:avLst/>
              <a:gdLst/>
              <a:ahLst/>
              <a:cxnLst/>
              <a:rect r="r" b="b" t="t" l="l"/>
              <a:pathLst>
                <a:path h="4895856" w="3473102">
                  <a:moveTo>
                    <a:pt x="0" y="0"/>
                  </a:moveTo>
                  <a:lnTo>
                    <a:pt x="3473102" y="0"/>
                  </a:lnTo>
                  <a:lnTo>
                    <a:pt x="3473102" y="4895856"/>
                  </a:lnTo>
                  <a:lnTo>
                    <a:pt x="0" y="4895856"/>
                  </a:lnTo>
                  <a:lnTo>
                    <a:pt x="0" y="0"/>
                  </a:lnTo>
                  <a:close/>
                </a:path>
              </a:pathLst>
            </a:custGeom>
            <a:blipFill>
              <a:blip r:embed="rId9"/>
              <a:stretch>
                <a:fillRect l="-55789" t="0" r="-55789" b="0"/>
              </a:stretch>
            </a:blipFill>
          </p:spPr>
        </p:sp>
        <p:sp>
          <p:nvSpPr>
            <p:cNvPr name="Freeform 9" id="9"/>
            <p:cNvSpPr/>
            <p:nvPr/>
          </p:nvSpPr>
          <p:spPr>
            <a:xfrm flipH="false" flipV="false" rot="5400000">
              <a:off x="15011517" y="-874858"/>
              <a:ext cx="4911953" cy="6661669"/>
            </a:xfrm>
            <a:custGeom>
              <a:avLst/>
              <a:gdLst/>
              <a:ahLst/>
              <a:cxnLst/>
              <a:rect r="r" b="b" t="t" l="l"/>
              <a:pathLst>
                <a:path h="6661669" w="4911953">
                  <a:moveTo>
                    <a:pt x="0" y="0"/>
                  </a:moveTo>
                  <a:lnTo>
                    <a:pt x="4911953" y="0"/>
                  </a:lnTo>
                  <a:lnTo>
                    <a:pt x="4911953" y="6661669"/>
                  </a:lnTo>
                  <a:lnTo>
                    <a:pt x="0" y="6661669"/>
                  </a:lnTo>
                  <a:lnTo>
                    <a:pt x="0" y="0"/>
                  </a:lnTo>
                  <a:close/>
                </a:path>
              </a:pathLst>
            </a:custGeom>
            <a:blipFill>
              <a:blip r:embed="rId10">
                <a:extLst>
                  <a:ext uri="{96DAC541-7B7A-43D3-8B79-37D633B846F1}">
                    <asvg:svgBlip xmlns:asvg="http://schemas.microsoft.com/office/drawing/2016/SVG/main" r:embed="rId11"/>
                  </a:ext>
                </a:extLst>
              </a:blip>
              <a:stretch>
                <a:fillRect l="-141397" t="0" r="0" b="0"/>
              </a:stretch>
            </a:blipFill>
          </p:spPr>
        </p:sp>
        <p:sp>
          <p:nvSpPr>
            <p:cNvPr name="Freeform 10" id="10"/>
            <p:cNvSpPr/>
            <p:nvPr/>
          </p:nvSpPr>
          <p:spPr>
            <a:xfrm flipH="false" flipV="false" rot="5400000">
              <a:off x="11538415" y="4449405"/>
              <a:ext cx="4911953" cy="6661669"/>
            </a:xfrm>
            <a:custGeom>
              <a:avLst/>
              <a:gdLst/>
              <a:ahLst/>
              <a:cxnLst/>
              <a:rect r="r" b="b" t="t" l="l"/>
              <a:pathLst>
                <a:path h="6661669" w="4911953">
                  <a:moveTo>
                    <a:pt x="0" y="0"/>
                  </a:moveTo>
                  <a:lnTo>
                    <a:pt x="4911953" y="0"/>
                  </a:lnTo>
                  <a:lnTo>
                    <a:pt x="4911953" y="6661668"/>
                  </a:lnTo>
                  <a:lnTo>
                    <a:pt x="0" y="6661668"/>
                  </a:lnTo>
                  <a:lnTo>
                    <a:pt x="0" y="0"/>
                  </a:lnTo>
                  <a:close/>
                </a:path>
              </a:pathLst>
            </a:custGeom>
            <a:blipFill>
              <a:blip r:embed="rId10">
                <a:extLst>
                  <a:ext uri="{96DAC541-7B7A-43D3-8B79-37D633B846F1}">
                    <asvg:svgBlip xmlns:asvg="http://schemas.microsoft.com/office/drawing/2016/SVG/main" r:embed="rId11"/>
                  </a:ext>
                </a:extLst>
              </a:blip>
              <a:stretch>
                <a:fillRect l="-141397" t="0" r="0" b="0"/>
              </a:stretch>
            </a:blipFill>
          </p:spPr>
        </p:sp>
        <p:sp>
          <p:nvSpPr>
            <p:cNvPr name="Freeform 11" id="11"/>
            <p:cNvSpPr/>
            <p:nvPr/>
          </p:nvSpPr>
          <p:spPr>
            <a:xfrm flipH="false" flipV="false" rot="0">
              <a:off x="17325225" y="5324262"/>
              <a:ext cx="3473102" cy="4895856"/>
            </a:xfrm>
            <a:custGeom>
              <a:avLst/>
              <a:gdLst/>
              <a:ahLst/>
              <a:cxnLst/>
              <a:rect r="r" b="b" t="t" l="l"/>
              <a:pathLst>
                <a:path h="4895856" w="3473102">
                  <a:moveTo>
                    <a:pt x="0" y="0"/>
                  </a:moveTo>
                  <a:lnTo>
                    <a:pt x="3473103" y="0"/>
                  </a:lnTo>
                  <a:lnTo>
                    <a:pt x="3473103" y="4895856"/>
                  </a:lnTo>
                  <a:lnTo>
                    <a:pt x="0" y="4895856"/>
                  </a:lnTo>
                  <a:lnTo>
                    <a:pt x="0" y="0"/>
                  </a:lnTo>
                  <a:close/>
                </a:path>
              </a:pathLst>
            </a:custGeom>
            <a:blipFill>
              <a:blip r:embed="rId12"/>
              <a:stretch>
                <a:fillRect l="-73203" t="0" r="-73203" b="0"/>
              </a:stretch>
            </a:blipFill>
          </p:spPr>
        </p:sp>
        <p:sp>
          <p:nvSpPr>
            <p:cNvPr name="Freeform 12" id="12"/>
            <p:cNvSpPr/>
            <p:nvPr/>
          </p:nvSpPr>
          <p:spPr>
            <a:xfrm flipH="false" flipV="false" rot="0">
              <a:off x="10543003" y="0"/>
              <a:ext cx="3625585" cy="4895856"/>
            </a:xfrm>
            <a:custGeom>
              <a:avLst/>
              <a:gdLst/>
              <a:ahLst/>
              <a:cxnLst/>
              <a:rect r="r" b="b" t="t" l="l"/>
              <a:pathLst>
                <a:path h="4895856" w="3625585">
                  <a:moveTo>
                    <a:pt x="0" y="0"/>
                  </a:moveTo>
                  <a:lnTo>
                    <a:pt x="3625586" y="0"/>
                  </a:lnTo>
                  <a:lnTo>
                    <a:pt x="3625586" y="4895856"/>
                  </a:lnTo>
                  <a:lnTo>
                    <a:pt x="0" y="4895856"/>
                  </a:lnTo>
                  <a:lnTo>
                    <a:pt x="0" y="0"/>
                  </a:lnTo>
                  <a:close/>
                </a:path>
              </a:pathLst>
            </a:custGeom>
            <a:blipFill>
              <a:blip r:embed="rId13"/>
              <a:stretch>
                <a:fillRect l="-67407" t="0" r="-89409" b="0"/>
              </a:stretch>
            </a:blipFill>
          </p:spPr>
        </p:sp>
        <p:sp>
          <p:nvSpPr>
            <p:cNvPr name="Freeform 13" id="13"/>
            <p:cNvSpPr/>
            <p:nvPr/>
          </p:nvSpPr>
          <p:spPr>
            <a:xfrm flipH="false" flipV="false" rot="0">
              <a:off x="6661669" y="5324262"/>
              <a:ext cx="3473102" cy="4911953"/>
            </a:xfrm>
            <a:custGeom>
              <a:avLst/>
              <a:gdLst/>
              <a:ahLst/>
              <a:cxnLst/>
              <a:rect r="r" b="b" t="t" l="l"/>
              <a:pathLst>
                <a:path h="4911953" w="3473102">
                  <a:moveTo>
                    <a:pt x="0" y="0"/>
                  </a:moveTo>
                  <a:lnTo>
                    <a:pt x="3473102" y="0"/>
                  </a:lnTo>
                  <a:lnTo>
                    <a:pt x="3473102" y="4911953"/>
                  </a:lnTo>
                  <a:lnTo>
                    <a:pt x="0" y="4911953"/>
                  </a:lnTo>
                  <a:lnTo>
                    <a:pt x="0" y="0"/>
                  </a:lnTo>
                  <a:close/>
                </a:path>
              </a:pathLst>
            </a:custGeom>
            <a:blipFill>
              <a:blip r:embed="rId14"/>
              <a:stretch>
                <a:fillRect l="-186023" t="-35775" r="-18039" b="-9345"/>
              </a:stretch>
            </a:blipFill>
          </p:spPr>
        </p:sp>
        <p:sp>
          <p:nvSpPr>
            <p:cNvPr name="Freeform 14" id="14"/>
            <p:cNvSpPr/>
            <p:nvPr/>
          </p:nvSpPr>
          <p:spPr>
            <a:xfrm flipH="false" flipV="false" rot="0">
              <a:off x="17325225" y="5324262"/>
              <a:ext cx="3473102" cy="4895856"/>
            </a:xfrm>
            <a:custGeom>
              <a:avLst/>
              <a:gdLst/>
              <a:ahLst/>
              <a:cxnLst/>
              <a:rect r="r" b="b" t="t" l="l"/>
              <a:pathLst>
                <a:path h="4895856" w="3473102">
                  <a:moveTo>
                    <a:pt x="0" y="0"/>
                  </a:moveTo>
                  <a:lnTo>
                    <a:pt x="3473103" y="0"/>
                  </a:lnTo>
                  <a:lnTo>
                    <a:pt x="3473103" y="4895856"/>
                  </a:lnTo>
                  <a:lnTo>
                    <a:pt x="0" y="4895856"/>
                  </a:lnTo>
                  <a:lnTo>
                    <a:pt x="0" y="0"/>
                  </a:lnTo>
                  <a:close/>
                </a:path>
              </a:pathLst>
            </a:custGeom>
            <a:blipFill>
              <a:blip r:embed="rId15"/>
              <a:stretch>
                <a:fillRect l="-42994" t="-672" r="-35861" b="-830"/>
              </a:stretch>
            </a:blipFill>
          </p:spPr>
        </p:sp>
        <p:sp>
          <p:nvSpPr>
            <p:cNvPr name="TextBox 15" id="15"/>
            <p:cNvSpPr txBox="true"/>
            <p:nvPr/>
          </p:nvSpPr>
          <p:spPr>
            <a:xfrm rot="0">
              <a:off x="3681736" y="1875943"/>
              <a:ext cx="6244401" cy="2356053"/>
            </a:xfrm>
            <a:prstGeom prst="rect">
              <a:avLst/>
            </a:prstGeom>
          </p:spPr>
          <p:txBody>
            <a:bodyPr anchor="t" rtlCol="false" tIns="0" lIns="0" bIns="0" rIns="0">
              <a:spAutoFit/>
            </a:bodyPr>
            <a:lstStyle/>
            <a:p>
              <a:pPr algn="ctr">
                <a:lnSpc>
                  <a:spcPts val="2853"/>
                </a:lnSpc>
                <a:spcBef>
                  <a:spcPct val="0"/>
                </a:spcBef>
              </a:pPr>
              <a:r>
                <a:rPr lang="en-US" sz="2378">
                  <a:solidFill>
                    <a:srgbClr val="F14A1A"/>
                  </a:solidFill>
                  <a:latin typeface="Open Sans Bold"/>
                </a:rPr>
                <a:t>The Martian surface is littered with rocks, craters, and dunes, making navigation and obstacle avoidance a major challenge for rovers.</a:t>
              </a:r>
            </a:p>
          </p:txBody>
        </p:sp>
        <p:sp>
          <p:nvSpPr>
            <p:cNvPr name="TextBox 16" id="16"/>
            <p:cNvSpPr txBox="true"/>
            <p:nvPr/>
          </p:nvSpPr>
          <p:spPr>
            <a:xfrm rot="0">
              <a:off x="6009085" y="320738"/>
              <a:ext cx="1589702" cy="1214689"/>
            </a:xfrm>
            <a:prstGeom prst="rect">
              <a:avLst/>
            </a:prstGeom>
          </p:spPr>
          <p:txBody>
            <a:bodyPr anchor="t" rtlCol="false" tIns="0" lIns="0" bIns="0" rIns="0">
              <a:spAutoFit/>
            </a:bodyPr>
            <a:lstStyle/>
            <a:p>
              <a:pPr algn="ctr" marL="0" indent="0" lvl="0">
                <a:lnSpc>
                  <a:spcPts val="7172"/>
                </a:lnSpc>
                <a:spcBef>
                  <a:spcPct val="0"/>
                </a:spcBef>
              </a:pPr>
              <a:r>
                <a:rPr lang="en-US" sz="5197" spc="181">
                  <a:solidFill>
                    <a:srgbClr val="FFFFFF"/>
                  </a:solidFill>
                  <a:latin typeface="Codec Pro ExtraBold"/>
                </a:rPr>
                <a:t>01</a:t>
              </a:r>
            </a:p>
          </p:txBody>
        </p:sp>
        <p:sp>
          <p:nvSpPr>
            <p:cNvPr name="TextBox 17" id="17"/>
            <p:cNvSpPr txBox="true"/>
            <p:nvPr/>
          </p:nvSpPr>
          <p:spPr>
            <a:xfrm rot="0">
              <a:off x="208634" y="7076245"/>
              <a:ext cx="6246880" cy="2650559"/>
            </a:xfrm>
            <a:prstGeom prst="rect">
              <a:avLst/>
            </a:prstGeom>
          </p:spPr>
          <p:txBody>
            <a:bodyPr anchor="t" rtlCol="false" tIns="0" lIns="0" bIns="0" rIns="0">
              <a:spAutoFit/>
            </a:bodyPr>
            <a:lstStyle/>
            <a:p>
              <a:pPr algn="ctr">
                <a:lnSpc>
                  <a:spcPts val="2650"/>
                </a:lnSpc>
                <a:spcBef>
                  <a:spcPct val="0"/>
                </a:spcBef>
              </a:pPr>
              <a:r>
                <a:rPr lang="en-US" sz="2209">
                  <a:solidFill>
                    <a:srgbClr val="F14A1A"/>
                  </a:solidFill>
                  <a:latin typeface="Open Sans Bold"/>
                </a:rPr>
                <a:t>Martian dust storms can be intense and long-lasting, obscuring the sun and blocking solar energy needed to power the rovers and life support systems.</a:t>
              </a:r>
            </a:p>
          </p:txBody>
        </p:sp>
        <p:sp>
          <p:nvSpPr>
            <p:cNvPr name="TextBox 18" id="18"/>
            <p:cNvSpPr txBox="true"/>
            <p:nvPr/>
          </p:nvSpPr>
          <p:spPr>
            <a:xfrm rot="0">
              <a:off x="2535983" y="5645000"/>
              <a:ext cx="1589702" cy="1214689"/>
            </a:xfrm>
            <a:prstGeom prst="rect">
              <a:avLst/>
            </a:prstGeom>
          </p:spPr>
          <p:txBody>
            <a:bodyPr anchor="t" rtlCol="false" tIns="0" lIns="0" bIns="0" rIns="0">
              <a:spAutoFit/>
            </a:bodyPr>
            <a:lstStyle/>
            <a:p>
              <a:pPr algn="ctr" marL="0" indent="0" lvl="0">
                <a:lnSpc>
                  <a:spcPts val="7172"/>
                </a:lnSpc>
                <a:spcBef>
                  <a:spcPct val="0"/>
                </a:spcBef>
              </a:pPr>
              <a:r>
                <a:rPr lang="en-US" sz="5197" spc="181">
                  <a:solidFill>
                    <a:srgbClr val="FFFFFF"/>
                  </a:solidFill>
                  <a:latin typeface="Codec Pro ExtraBold"/>
                </a:rPr>
                <a:t>02</a:t>
              </a:r>
            </a:p>
          </p:txBody>
        </p:sp>
        <p:sp>
          <p:nvSpPr>
            <p:cNvPr name="TextBox 19" id="19"/>
            <p:cNvSpPr txBox="true"/>
            <p:nvPr/>
          </p:nvSpPr>
          <p:spPr>
            <a:xfrm rot="0">
              <a:off x="14345293" y="1875943"/>
              <a:ext cx="6244401" cy="2356053"/>
            </a:xfrm>
            <a:prstGeom prst="rect">
              <a:avLst/>
            </a:prstGeom>
          </p:spPr>
          <p:txBody>
            <a:bodyPr anchor="t" rtlCol="false" tIns="0" lIns="0" bIns="0" rIns="0">
              <a:spAutoFit/>
            </a:bodyPr>
            <a:lstStyle/>
            <a:p>
              <a:pPr algn="ctr">
                <a:lnSpc>
                  <a:spcPts val="2853"/>
                </a:lnSpc>
                <a:spcBef>
                  <a:spcPct val="0"/>
                </a:spcBef>
              </a:pPr>
              <a:r>
                <a:rPr lang="en-US" sz="2378">
                  <a:solidFill>
                    <a:srgbClr val="E32514"/>
                  </a:solidFill>
                  <a:latin typeface="Open Sans Bold"/>
                </a:rPr>
                <a:t>Mars lacks a strong magnetic field to shield it from harmful solar radiation, posing a significant risk to rover electronics and instruments.</a:t>
              </a:r>
            </a:p>
          </p:txBody>
        </p:sp>
        <p:sp>
          <p:nvSpPr>
            <p:cNvPr name="TextBox 20" id="20"/>
            <p:cNvSpPr txBox="true"/>
            <p:nvPr/>
          </p:nvSpPr>
          <p:spPr>
            <a:xfrm rot="0">
              <a:off x="16672642" y="320738"/>
              <a:ext cx="1589702" cy="1214689"/>
            </a:xfrm>
            <a:prstGeom prst="rect">
              <a:avLst/>
            </a:prstGeom>
          </p:spPr>
          <p:txBody>
            <a:bodyPr anchor="t" rtlCol="false" tIns="0" lIns="0" bIns="0" rIns="0">
              <a:spAutoFit/>
            </a:bodyPr>
            <a:lstStyle/>
            <a:p>
              <a:pPr algn="ctr" marL="0" indent="0" lvl="0">
                <a:lnSpc>
                  <a:spcPts val="7172"/>
                </a:lnSpc>
                <a:spcBef>
                  <a:spcPct val="0"/>
                </a:spcBef>
              </a:pPr>
              <a:r>
                <a:rPr lang="en-US" sz="5197" spc="181">
                  <a:solidFill>
                    <a:srgbClr val="FFFFFF"/>
                  </a:solidFill>
                  <a:latin typeface="Codec Pro ExtraBold"/>
                </a:rPr>
                <a:t>03</a:t>
              </a:r>
            </a:p>
          </p:txBody>
        </p:sp>
        <p:sp>
          <p:nvSpPr>
            <p:cNvPr name="TextBox 21" id="21"/>
            <p:cNvSpPr txBox="true"/>
            <p:nvPr/>
          </p:nvSpPr>
          <p:spPr>
            <a:xfrm rot="0">
              <a:off x="10872191" y="6899541"/>
              <a:ext cx="6244401" cy="2827263"/>
            </a:xfrm>
            <a:prstGeom prst="rect">
              <a:avLst/>
            </a:prstGeom>
          </p:spPr>
          <p:txBody>
            <a:bodyPr anchor="t" rtlCol="false" tIns="0" lIns="0" bIns="0" rIns="0">
              <a:spAutoFit/>
            </a:bodyPr>
            <a:lstStyle/>
            <a:p>
              <a:pPr algn="ctr">
                <a:lnSpc>
                  <a:spcPts val="2853"/>
                </a:lnSpc>
                <a:spcBef>
                  <a:spcPct val="0"/>
                </a:spcBef>
              </a:pPr>
              <a:r>
                <a:rPr lang="en-US" sz="2378">
                  <a:solidFill>
                    <a:srgbClr val="E32514"/>
                  </a:solidFill>
                  <a:latin typeface="Open Sans Bold"/>
                </a:rPr>
                <a:t>Rovers must operate largely autonomously due to the communication delay, requiring advanced onboard processing and decision-making capabilities</a:t>
              </a:r>
              <a:r>
                <a:rPr lang="en-US" sz="2378">
                  <a:solidFill>
                    <a:srgbClr val="E32514"/>
                  </a:solidFill>
                  <a:latin typeface="Open Sans Bold"/>
                </a:rPr>
                <a:t>.</a:t>
              </a:r>
            </a:p>
          </p:txBody>
        </p:sp>
        <p:sp>
          <p:nvSpPr>
            <p:cNvPr name="TextBox 22" id="22"/>
            <p:cNvSpPr txBox="true"/>
            <p:nvPr/>
          </p:nvSpPr>
          <p:spPr>
            <a:xfrm rot="0">
              <a:off x="13199540" y="5645000"/>
              <a:ext cx="1589702" cy="1214689"/>
            </a:xfrm>
            <a:prstGeom prst="rect">
              <a:avLst/>
            </a:prstGeom>
          </p:spPr>
          <p:txBody>
            <a:bodyPr anchor="t" rtlCol="false" tIns="0" lIns="0" bIns="0" rIns="0">
              <a:spAutoFit/>
            </a:bodyPr>
            <a:lstStyle/>
            <a:p>
              <a:pPr algn="ctr" marL="0" indent="0" lvl="0">
                <a:lnSpc>
                  <a:spcPts val="7172"/>
                </a:lnSpc>
                <a:spcBef>
                  <a:spcPct val="0"/>
                </a:spcBef>
              </a:pPr>
              <a:r>
                <a:rPr lang="en-US" sz="5197" spc="181">
                  <a:solidFill>
                    <a:srgbClr val="FFFFFF"/>
                  </a:solidFill>
                  <a:latin typeface="Codec Pro ExtraBold"/>
                </a:rPr>
                <a:t>04</a:t>
              </a:r>
            </a:p>
          </p:txBody>
        </p:sp>
      </p:grpSp>
      <p:sp>
        <p:nvSpPr>
          <p:cNvPr name="Freeform 23" id="23"/>
          <p:cNvSpPr/>
          <p:nvPr/>
        </p:nvSpPr>
        <p:spPr>
          <a:xfrm flipH="false" flipV="false" rot="0">
            <a:off x="14343926" y="-4849751"/>
            <a:ext cx="7681347" cy="7681347"/>
          </a:xfrm>
          <a:custGeom>
            <a:avLst/>
            <a:gdLst/>
            <a:ahLst/>
            <a:cxnLst/>
            <a:rect r="r" b="b" t="t" l="l"/>
            <a:pathLst>
              <a:path h="7681347" w="7681347">
                <a:moveTo>
                  <a:pt x="0" y="0"/>
                </a:moveTo>
                <a:lnTo>
                  <a:pt x="7681347" y="0"/>
                </a:lnTo>
                <a:lnTo>
                  <a:pt x="7681347" y="7681347"/>
                </a:lnTo>
                <a:lnTo>
                  <a:pt x="0" y="7681347"/>
                </a:lnTo>
                <a:lnTo>
                  <a:pt x="0" y="0"/>
                </a:lnTo>
                <a:close/>
              </a:path>
            </a:pathLst>
          </a:custGeom>
          <a:blipFill>
            <a:blip r:embed="rId16">
              <a:alphaModFix amt="75000"/>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073212" y="1544416"/>
            <a:ext cx="2141577" cy="2141577"/>
            <a:chOff x="0" y="0"/>
            <a:chExt cx="2855436" cy="2855436"/>
          </a:xfrm>
        </p:grpSpPr>
        <p:grpSp>
          <p:nvGrpSpPr>
            <p:cNvPr name="Group 3" id="3"/>
            <p:cNvGrpSpPr/>
            <p:nvPr/>
          </p:nvGrpSpPr>
          <p:grpSpPr>
            <a:xfrm rot="0">
              <a:off x="0" y="0"/>
              <a:ext cx="2855436" cy="285543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0ADDC"/>
              </a:solidFill>
            </p:spPr>
          </p:sp>
        </p:grpSp>
        <p:sp>
          <p:nvSpPr>
            <p:cNvPr name="Freeform 5" id="5"/>
            <p:cNvSpPr/>
            <p:nvPr/>
          </p:nvSpPr>
          <p:spPr>
            <a:xfrm flipH="false" flipV="false" rot="0">
              <a:off x="626877" y="574109"/>
              <a:ext cx="1601681" cy="1707218"/>
            </a:xfrm>
            <a:custGeom>
              <a:avLst/>
              <a:gdLst/>
              <a:ahLst/>
              <a:cxnLst/>
              <a:rect r="r" b="b" t="t" l="l"/>
              <a:pathLst>
                <a:path h="1707218" w="1601681">
                  <a:moveTo>
                    <a:pt x="0" y="0"/>
                  </a:moveTo>
                  <a:lnTo>
                    <a:pt x="1601681" y="0"/>
                  </a:lnTo>
                  <a:lnTo>
                    <a:pt x="1601681" y="1707218"/>
                  </a:lnTo>
                  <a:lnTo>
                    <a:pt x="0" y="1707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591190" y="1604929"/>
            <a:ext cx="2020551" cy="2020551"/>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FFDE59">
                    <a:alpha val="100000"/>
                  </a:srgbClr>
                </a:gs>
                <a:gs pos="100000">
                  <a:srgbClr val="FF914D">
                    <a:alpha val="100000"/>
                  </a:srgbClr>
                </a:gs>
              </a:gsLst>
              <a:lin ang="0"/>
            </a:gradFill>
          </p:spPr>
        </p:sp>
      </p:grpSp>
      <p:grpSp>
        <p:nvGrpSpPr>
          <p:cNvPr name="Group 8" id="8"/>
          <p:cNvGrpSpPr/>
          <p:nvPr/>
        </p:nvGrpSpPr>
        <p:grpSpPr>
          <a:xfrm rot="0">
            <a:off x="4344449" y="1583901"/>
            <a:ext cx="2148995" cy="214899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0" id="10"/>
          <p:cNvSpPr/>
          <p:nvPr/>
        </p:nvSpPr>
        <p:spPr>
          <a:xfrm flipH="false" flipV="false" rot="0">
            <a:off x="13609416" y="6333732"/>
            <a:ext cx="3649884" cy="2919907"/>
          </a:xfrm>
          <a:custGeom>
            <a:avLst/>
            <a:gdLst/>
            <a:ahLst/>
            <a:cxnLst/>
            <a:rect r="r" b="b" t="t" l="l"/>
            <a:pathLst>
              <a:path h="2919907" w="3649884">
                <a:moveTo>
                  <a:pt x="0" y="0"/>
                </a:moveTo>
                <a:lnTo>
                  <a:pt x="3649884" y="0"/>
                </a:lnTo>
                <a:lnTo>
                  <a:pt x="3649884" y="2919907"/>
                </a:lnTo>
                <a:lnTo>
                  <a:pt x="0" y="2919907"/>
                </a:lnTo>
                <a:lnTo>
                  <a:pt x="0" y="0"/>
                </a:lnTo>
                <a:close/>
              </a:path>
            </a:pathLst>
          </a:custGeom>
          <a:blipFill>
            <a:blip r:embed="rId4"/>
            <a:stretch>
              <a:fillRect l="0" t="0" r="0" b="0"/>
            </a:stretch>
          </a:blipFill>
        </p:spPr>
      </p:sp>
      <p:sp>
        <p:nvSpPr>
          <p:cNvPr name="Freeform 11" id="11"/>
          <p:cNvSpPr/>
          <p:nvPr/>
        </p:nvSpPr>
        <p:spPr>
          <a:xfrm flipH="false" flipV="false" rot="0">
            <a:off x="10692795" y="7619535"/>
            <a:ext cx="2436180" cy="2454589"/>
          </a:xfrm>
          <a:custGeom>
            <a:avLst/>
            <a:gdLst/>
            <a:ahLst/>
            <a:cxnLst/>
            <a:rect r="r" b="b" t="t" l="l"/>
            <a:pathLst>
              <a:path h="2454589" w="2436180">
                <a:moveTo>
                  <a:pt x="0" y="0"/>
                </a:moveTo>
                <a:lnTo>
                  <a:pt x="2436180" y="0"/>
                </a:lnTo>
                <a:lnTo>
                  <a:pt x="2436180" y="2454589"/>
                </a:lnTo>
                <a:lnTo>
                  <a:pt x="0" y="24545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19254" y="1776147"/>
            <a:ext cx="1564422" cy="1458824"/>
          </a:xfrm>
          <a:custGeom>
            <a:avLst/>
            <a:gdLst/>
            <a:ahLst/>
            <a:cxnLst/>
            <a:rect r="r" b="b" t="t" l="l"/>
            <a:pathLst>
              <a:path h="1458824" w="1564422">
                <a:moveTo>
                  <a:pt x="0" y="0"/>
                </a:moveTo>
                <a:lnTo>
                  <a:pt x="1564422" y="0"/>
                </a:lnTo>
                <a:lnTo>
                  <a:pt x="1564422" y="1458824"/>
                </a:lnTo>
                <a:lnTo>
                  <a:pt x="0" y="14588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4527789" y="1767241"/>
            <a:ext cx="1782315" cy="1782315"/>
          </a:xfrm>
          <a:custGeom>
            <a:avLst/>
            <a:gdLst/>
            <a:ahLst/>
            <a:cxnLst/>
            <a:rect r="r" b="b" t="t" l="l"/>
            <a:pathLst>
              <a:path h="1782315" w="1782315">
                <a:moveTo>
                  <a:pt x="0" y="0"/>
                </a:moveTo>
                <a:lnTo>
                  <a:pt x="1782314" y="0"/>
                </a:lnTo>
                <a:lnTo>
                  <a:pt x="1782314" y="1782315"/>
                </a:lnTo>
                <a:lnTo>
                  <a:pt x="0" y="17823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452892" y="261721"/>
            <a:ext cx="8739104" cy="2187113"/>
          </a:xfrm>
          <a:prstGeom prst="rect">
            <a:avLst/>
          </a:prstGeom>
        </p:spPr>
        <p:txBody>
          <a:bodyPr anchor="t" rtlCol="false" tIns="0" lIns="0" bIns="0" rIns="0">
            <a:spAutoFit/>
          </a:bodyPr>
          <a:lstStyle/>
          <a:p>
            <a:pPr algn="ctr">
              <a:lnSpc>
                <a:spcPts val="8794"/>
              </a:lnSpc>
            </a:pPr>
            <a:r>
              <a:rPr lang="en-US" sz="6282">
                <a:solidFill>
                  <a:srgbClr val="FFFFFF"/>
                </a:solidFill>
                <a:latin typeface="Open Sans Bold"/>
              </a:rPr>
              <a:t>Landing Site Selection</a:t>
            </a:r>
          </a:p>
          <a:p>
            <a:pPr algn="ctr">
              <a:lnSpc>
                <a:spcPts val="8794"/>
              </a:lnSpc>
            </a:pPr>
          </a:p>
        </p:txBody>
      </p:sp>
      <p:sp>
        <p:nvSpPr>
          <p:cNvPr name="TextBox 15" id="15"/>
          <p:cNvSpPr txBox="true"/>
          <p:nvPr/>
        </p:nvSpPr>
        <p:spPr>
          <a:xfrm rot="0">
            <a:off x="913805" y="3830787"/>
            <a:ext cx="1375321" cy="419100"/>
          </a:xfrm>
          <a:prstGeom prst="rect">
            <a:avLst/>
          </a:prstGeom>
        </p:spPr>
        <p:txBody>
          <a:bodyPr anchor="t" rtlCol="false" tIns="0" lIns="0" bIns="0" rIns="0">
            <a:spAutoFit/>
          </a:bodyPr>
          <a:lstStyle/>
          <a:p>
            <a:pPr algn="ctr">
              <a:lnSpc>
                <a:spcPts val="3242"/>
              </a:lnSpc>
              <a:spcBef>
                <a:spcPct val="0"/>
              </a:spcBef>
            </a:pPr>
            <a:r>
              <a:rPr lang="en-US" sz="2701">
                <a:solidFill>
                  <a:srgbClr val="FFFFFF"/>
                </a:solidFill>
                <a:latin typeface="Open Sans Bold"/>
              </a:rPr>
              <a:t>Science:</a:t>
            </a:r>
          </a:p>
        </p:txBody>
      </p:sp>
      <p:sp>
        <p:nvSpPr>
          <p:cNvPr name="TextBox 16" id="16"/>
          <p:cNvSpPr txBox="true"/>
          <p:nvPr/>
        </p:nvSpPr>
        <p:spPr>
          <a:xfrm rot="0">
            <a:off x="3808375" y="4637966"/>
            <a:ext cx="4028140" cy="3772444"/>
          </a:xfrm>
          <a:prstGeom prst="rect">
            <a:avLst/>
          </a:prstGeom>
        </p:spPr>
        <p:txBody>
          <a:bodyPr anchor="t" rtlCol="false" tIns="0" lIns="0" bIns="0" rIns="0">
            <a:spAutoFit/>
          </a:bodyPr>
          <a:lstStyle/>
          <a:p>
            <a:pPr marL="578512" indent="-289256" lvl="1">
              <a:lnSpc>
                <a:spcPts val="3751"/>
              </a:lnSpc>
              <a:buFont typeface="Arial"/>
              <a:buChar char="•"/>
            </a:pPr>
            <a:r>
              <a:rPr lang="en-US" sz="2679">
                <a:solidFill>
                  <a:srgbClr val="FFFFFF"/>
                </a:solidFill>
                <a:latin typeface="Open Sans"/>
              </a:rPr>
              <a:t>Landing safety</a:t>
            </a:r>
          </a:p>
          <a:p>
            <a:pPr>
              <a:lnSpc>
                <a:spcPts val="3751"/>
              </a:lnSpc>
            </a:pPr>
          </a:p>
          <a:p>
            <a:pPr marL="578512" indent="-289256" lvl="1">
              <a:lnSpc>
                <a:spcPts val="3751"/>
              </a:lnSpc>
              <a:buFont typeface="Arial"/>
              <a:buChar char="•"/>
            </a:pPr>
            <a:r>
              <a:rPr lang="en-US" sz="2679">
                <a:solidFill>
                  <a:srgbClr val="FFFFFF"/>
                </a:solidFill>
                <a:latin typeface="Open Sans"/>
              </a:rPr>
              <a:t>Solar energy availability</a:t>
            </a:r>
          </a:p>
          <a:p>
            <a:pPr>
              <a:lnSpc>
                <a:spcPts val="3751"/>
              </a:lnSpc>
            </a:pPr>
          </a:p>
          <a:p>
            <a:pPr marL="578512" indent="-289256" lvl="1">
              <a:lnSpc>
                <a:spcPts val="3751"/>
              </a:lnSpc>
              <a:buFont typeface="Arial"/>
              <a:buChar char="•"/>
            </a:pPr>
            <a:r>
              <a:rPr lang="en-US" sz="2679">
                <a:solidFill>
                  <a:srgbClr val="FFFFFF"/>
                </a:solidFill>
                <a:latin typeface="Open Sans"/>
              </a:rPr>
              <a:t>Atmospheric conditions</a:t>
            </a:r>
          </a:p>
          <a:p>
            <a:pPr>
              <a:lnSpc>
                <a:spcPts val="3751"/>
              </a:lnSpc>
            </a:pPr>
          </a:p>
        </p:txBody>
      </p:sp>
      <p:sp>
        <p:nvSpPr>
          <p:cNvPr name="TextBox 17" id="17"/>
          <p:cNvSpPr txBox="true"/>
          <p:nvPr/>
        </p:nvSpPr>
        <p:spPr>
          <a:xfrm rot="0">
            <a:off x="0" y="4601466"/>
            <a:ext cx="4028140" cy="4245363"/>
          </a:xfrm>
          <a:prstGeom prst="rect">
            <a:avLst/>
          </a:prstGeom>
        </p:spPr>
        <p:txBody>
          <a:bodyPr anchor="t" rtlCol="false" tIns="0" lIns="0" bIns="0" rIns="0">
            <a:spAutoFit/>
          </a:bodyPr>
          <a:lstStyle/>
          <a:p>
            <a:pPr marL="578512" indent="-289256" lvl="1">
              <a:lnSpc>
                <a:spcPts val="3751"/>
              </a:lnSpc>
              <a:buFont typeface="Arial"/>
              <a:buChar char="•"/>
            </a:pPr>
            <a:r>
              <a:rPr lang="en-US" sz="2679">
                <a:solidFill>
                  <a:srgbClr val="FFFFFF"/>
                </a:solidFill>
                <a:latin typeface="Open Sans"/>
              </a:rPr>
              <a:t>Geological and mineralogical diversit</a:t>
            </a:r>
            <a:r>
              <a:rPr lang="en-US" sz="2679">
                <a:solidFill>
                  <a:srgbClr val="FFFFFF"/>
                </a:solidFill>
                <a:latin typeface="Open Sans"/>
              </a:rPr>
              <a:t>.</a:t>
            </a:r>
          </a:p>
          <a:p>
            <a:pPr>
              <a:lnSpc>
                <a:spcPts val="3751"/>
              </a:lnSpc>
            </a:pPr>
          </a:p>
          <a:p>
            <a:pPr marL="578512" indent="-289256" lvl="1">
              <a:lnSpc>
                <a:spcPts val="3751"/>
              </a:lnSpc>
              <a:buFont typeface="Arial"/>
              <a:buChar char="•"/>
            </a:pPr>
            <a:r>
              <a:rPr lang="en-US" sz="2679">
                <a:solidFill>
                  <a:srgbClr val="FFFFFF"/>
                </a:solidFill>
                <a:latin typeface="Open Sans"/>
              </a:rPr>
              <a:t>Astrobiological potential</a:t>
            </a:r>
          </a:p>
          <a:p>
            <a:pPr>
              <a:lnSpc>
                <a:spcPts val="3751"/>
              </a:lnSpc>
            </a:pPr>
          </a:p>
          <a:p>
            <a:pPr marL="578512" indent="-289256" lvl="1">
              <a:lnSpc>
                <a:spcPts val="3751"/>
              </a:lnSpc>
              <a:buFont typeface="Arial"/>
              <a:buChar char="•"/>
            </a:pPr>
            <a:r>
              <a:rPr lang="en-US" sz="2679">
                <a:solidFill>
                  <a:srgbClr val="FFFFFF"/>
                </a:solidFill>
                <a:latin typeface="Open Sans"/>
              </a:rPr>
              <a:t>Accessibility of key scientific targets</a:t>
            </a:r>
          </a:p>
        </p:txBody>
      </p:sp>
      <p:sp>
        <p:nvSpPr>
          <p:cNvPr name="TextBox 18" id="18"/>
          <p:cNvSpPr txBox="true"/>
          <p:nvPr/>
        </p:nvSpPr>
        <p:spPr>
          <a:xfrm rot="0">
            <a:off x="4252429" y="3830787"/>
            <a:ext cx="2124819" cy="1238250"/>
          </a:xfrm>
          <a:prstGeom prst="rect">
            <a:avLst/>
          </a:prstGeom>
        </p:spPr>
        <p:txBody>
          <a:bodyPr anchor="t" rtlCol="false" tIns="0" lIns="0" bIns="0" rIns="0">
            <a:spAutoFit/>
          </a:bodyPr>
          <a:lstStyle/>
          <a:p>
            <a:pPr algn="ctr">
              <a:lnSpc>
                <a:spcPts val="3242"/>
              </a:lnSpc>
              <a:spcBef>
                <a:spcPct val="0"/>
              </a:spcBef>
            </a:pPr>
            <a:r>
              <a:rPr lang="en-US" sz="2701">
                <a:solidFill>
                  <a:srgbClr val="FFFFFF"/>
                </a:solidFill>
                <a:latin typeface="Open Sans Bold"/>
              </a:rPr>
              <a:t>Eng</a:t>
            </a:r>
            <a:r>
              <a:rPr lang="en-US" sz="2701">
                <a:solidFill>
                  <a:srgbClr val="FFFFFF"/>
                </a:solidFill>
                <a:latin typeface="Open Sans Bold"/>
              </a:rPr>
              <a:t>ineering:</a:t>
            </a:r>
          </a:p>
          <a:p>
            <a:pPr algn="ctr">
              <a:lnSpc>
                <a:spcPts val="3242"/>
              </a:lnSpc>
              <a:spcBef>
                <a:spcPct val="0"/>
              </a:spcBef>
            </a:pPr>
          </a:p>
          <a:p>
            <a:pPr algn="ctr">
              <a:lnSpc>
                <a:spcPts val="3242"/>
              </a:lnSpc>
              <a:spcBef>
                <a:spcPct val="0"/>
              </a:spcBef>
            </a:pPr>
          </a:p>
        </p:txBody>
      </p:sp>
      <p:sp>
        <p:nvSpPr>
          <p:cNvPr name="TextBox 19" id="19"/>
          <p:cNvSpPr txBox="true"/>
          <p:nvPr/>
        </p:nvSpPr>
        <p:spPr>
          <a:xfrm rot="0">
            <a:off x="7129930" y="3830787"/>
            <a:ext cx="4780955" cy="419100"/>
          </a:xfrm>
          <a:prstGeom prst="rect">
            <a:avLst/>
          </a:prstGeom>
        </p:spPr>
        <p:txBody>
          <a:bodyPr anchor="t" rtlCol="false" tIns="0" lIns="0" bIns="0" rIns="0">
            <a:spAutoFit/>
          </a:bodyPr>
          <a:lstStyle/>
          <a:p>
            <a:pPr algn="ctr">
              <a:lnSpc>
                <a:spcPts val="3242"/>
              </a:lnSpc>
              <a:spcBef>
                <a:spcPct val="0"/>
              </a:spcBef>
            </a:pPr>
            <a:r>
              <a:rPr lang="en-US" sz="2701">
                <a:solidFill>
                  <a:srgbClr val="FFFFFF"/>
                </a:solidFill>
                <a:latin typeface="Open Sans Bold"/>
              </a:rPr>
              <a:t>Operational considerations:</a:t>
            </a:r>
          </a:p>
        </p:txBody>
      </p:sp>
      <p:sp>
        <p:nvSpPr>
          <p:cNvPr name="TextBox 20" id="20"/>
          <p:cNvSpPr txBox="true"/>
          <p:nvPr/>
        </p:nvSpPr>
        <p:spPr>
          <a:xfrm rot="0">
            <a:off x="7129930" y="4601466"/>
            <a:ext cx="4028140" cy="3772444"/>
          </a:xfrm>
          <a:prstGeom prst="rect">
            <a:avLst/>
          </a:prstGeom>
        </p:spPr>
        <p:txBody>
          <a:bodyPr anchor="t" rtlCol="false" tIns="0" lIns="0" bIns="0" rIns="0">
            <a:spAutoFit/>
          </a:bodyPr>
          <a:lstStyle/>
          <a:p>
            <a:pPr marL="578512" indent="-289256" lvl="1">
              <a:lnSpc>
                <a:spcPts val="3751"/>
              </a:lnSpc>
              <a:buFont typeface="Arial"/>
              <a:buChar char="•"/>
            </a:pPr>
            <a:r>
              <a:rPr lang="en-US" sz="2679">
                <a:solidFill>
                  <a:srgbClr val="FFFFFF"/>
                </a:solidFill>
                <a:latin typeface="Open Sans"/>
              </a:rPr>
              <a:t>Communication visibility </a:t>
            </a:r>
          </a:p>
          <a:p>
            <a:pPr>
              <a:lnSpc>
                <a:spcPts val="3751"/>
              </a:lnSpc>
            </a:pPr>
          </a:p>
          <a:p>
            <a:pPr marL="578512" indent="-289256" lvl="1">
              <a:lnSpc>
                <a:spcPts val="3751"/>
              </a:lnSpc>
              <a:buFont typeface="Arial"/>
              <a:buChar char="•"/>
            </a:pPr>
            <a:r>
              <a:rPr lang="en-US" sz="2679">
                <a:solidFill>
                  <a:srgbClr val="FFFFFF"/>
                </a:solidFill>
                <a:latin typeface="Open Sans"/>
              </a:rPr>
              <a:t>Distance to other missions</a:t>
            </a:r>
          </a:p>
          <a:p>
            <a:pPr>
              <a:lnSpc>
                <a:spcPts val="3751"/>
              </a:lnSpc>
            </a:pPr>
          </a:p>
          <a:p>
            <a:pPr marL="578512" indent="-289256" lvl="1">
              <a:lnSpc>
                <a:spcPts val="3751"/>
              </a:lnSpc>
              <a:buFont typeface="Arial"/>
              <a:buChar char="•"/>
            </a:pPr>
            <a:r>
              <a:rPr lang="en-US" sz="2679">
                <a:solidFill>
                  <a:srgbClr val="FFFFFF"/>
                </a:solidFill>
                <a:latin typeface="Open Sans"/>
              </a:rPr>
              <a:t>Planetary protection</a:t>
            </a:r>
          </a:p>
          <a:p>
            <a:pPr>
              <a:lnSpc>
                <a:spcPts val="3751"/>
              </a:lnSpc>
            </a:pPr>
          </a:p>
        </p:txBody>
      </p:sp>
      <p:sp>
        <p:nvSpPr>
          <p:cNvPr name="TextBox 21" id="21"/>
          <p:cNvSpPr txBox="true"/>
          <p:nvPr/>
        </p:nvSpPr>
        <p:spPr>
          <a:xfrm rot="0">
            <a:off x="13491853" y="1532065"/>
            <a:ext cx="3885009" cy="712991"/>
          </a:xfrm>
          <a:prstGeom prst="rect">
            <a:avLst/>
          </a:prstGeom>
        </p:spPr>
        <p:txBody>
          <a:bodyPr anchor="t" rtlCol="false" tIns="0" lIns="0" bIns="0" rIns="0">
            <a:spAutoFit/>
          </a:bodyPr>
          <a:lstStyle/>
          <a:p>
            <a:pPr algn="ctr">
              <a:lnSpc>
                <a:spcPts val="5851"/>
              </a:lnSpc>
              <a:spcBef>
                <a:spcPct val="0"/>
              </a:spcBef>
            </a:pPr>
            <a:r>
              <a:rPr lang="en-US" sz="4179">
                <a:solidFill>
                  <a:srgbClr val="FFDE59"/>
                </a:solidFill>
                <a:latin typeface="Open Sans Bold"/>
              </a:rPr>
              <a:t>Victoria Crater</a:t>
            </a:r>
          </a:p>
        </p:txBody>
      </p:sp>
      <p:sp>
        <p:nvSpPr>
          <p:cNvPr name="TextBox 22" id="22"/>
          <p:cNvSpPr txBox="true"/>
          <p:nvPr/>
        </p:nvSpPr>
        <p:spPr>
          <a:xfrm rot="0">
            <a:off x="12922366" y="2457934"/>
            <a:ext cx="5626317" cy="3651452"/>
          </a:xfrm>
          <a:prstGeom prst="rect">
            <a:avLst/>
          </a:prstGeom>
        </p:spPr>
        <p:txBody>
          <a:bodyPr anchor="t" rtlCol="false" tIns="0" lIns="0" bIns="0" rIns="0">
            <a:spAutoFit/>
          </a:bodyPr>
          <a:lstStyle/>
          <a:p>
            <a:pPr>
              <a:lnSpc>
                <a:spcPts val="3204"/>
              </a:lnSpc>
              <a:spcBef>
                <a:spcPct val="0"/>
              </a:spcBef>
            </a:pPr>
            <a:r>
              <a:rPr lang="en-US" sz="2289">
                <a:solidFill>
                  <a:srgbClr val="FFFFFF"/>
                </a:solidFill>
                <a:latin typeface="Open Sans Bold"/>
              </a:rPr>
              <a:t>Victoria Crater offered a unique combination of scientific potential and operational feasibility, making it an ideal landing site for the Opportunity Rover to study the Martian volcanic history, search for evidence of past water activity, and investigate the geological processes that shaped the red planet.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56661" y="0"/>
            <a:ext cx="8531339" cy="10543393"/>
          </a:xfrm>
          <a:custGeom>
            <a:avLst/>
            <a:gdLst/>
            <a:ahLst/>
            <a:cxnLst/>
            <a:rect r="r" b="b" t="t" l="l"/>
            <a:pathLst>
              <a:path h="10543393" w="8531339">
                <a:moveTo>
                  <a:pt x="0" y="0"/>
                </a:moveTo>
                <a:lnTo>
                  <a:pt x="8531339" y="0"/>
                </a:lnTo>
                <a:lnTo>
                  <a:pt x="8531339" y="10543393"/>
                </a:lnTo>
                <a:lnTo>
                  <a:pt x="0" y="10543393"/>
                </a:lnTo>
                <a:lnTo>
                  <a:pt x="0" y="0"/>
                </a:lnTo>
                <a:close/>
              </a:path>
            </a:pathLst>
          </a:custGeom>
          <a:blipFill>
            <a:blip r:embed="rId2"/>
            <a:stretch>
              <a:fillRect l="-9342" t="-7299" r="-7910" b="-5035"/>
            </a:stretch>
          </a:blipFill>
        </p:spPr>
      </p:sp>
      <p:grpSp>
        <p:nvGrpSpPr>
          <p:cNvPr name="Group 3" id="3"/>
          <p:cNvGrpSpPr/>
          <p:nvPr/>
        </p:nvGrpSpPr>
        <p:grpSpPr>
          <a:xfrm rot="0">
            <a:off x="-1571853" y="0"/>
            <a:ext cx="11328514" cy="11098836"/>
            <a:chOff x="0" y="0"/>
            <a:chExt cx="2983642" cy="2923150"/>
          </a:xfrm>
        </p:grpSpPr>
        <p:sp>
          <p:nvSpPr>
            <p:cNvPr name="Freeform 4" id="4"/>
            <p:cNvSpPr/>
            <p:nvPr/>
          </p:nvSpPr>
          <p:spPr>
            <a:xfrm flipH="false" flipV="false" rot="0">
              <a:off x="0" y="0"/>
              <a:ext cx="2983642" cy="2923150"/>
            </a:xfrm>
            <a:custGeom>
              <a:avLst/>
              <a:gdLst/>
              <a:ahLst/>
              <a:cxnLst/>
              <a:rect r="r" b="b" t="t" l="l"/>
              <a:pathLst>
                <a:path h="2923150" w="2983642">
                  <a:moveTo>
                    <a:pt x="0" y="0"/>
                  </a:moveTo>
                  <a:lnTo>
                    <a:pt x="2983642" y="0"/>
                  </a:lnTo>
                  <a:lnTo>
                    <a:pt x="2983642" y="2923150"/>
                  </a:lnTo>
                  <a:lnTo>
                    <a:pt x="0" y="2923150"/>
                  </a:lnTo>
                  <a:close/>
                </a:path>
              </a:pathLst>
            </a:custGeom>
            <a:gradFill rotWithShape="true">
              <a:gsLst>
                <a:gs pos="0">
                  <a:srgbClr val="FFDE59">
                    <a:alpha val="100000"/>
                  </a:srgbClr>
                </a:gs>
                <a:gs pos="100000">
                  <a:srgbClr val="FF914D">
                    <a:alpha val="100000"/>
                  </a:srgbClr>
                </a:gs>
              </a:gsLst>
              <a:lin ang="0"/>
            </a:gradFill>
          </p:spPr>
        </p:sp>
        <p:sp>
          <p:nvSpPr>
            <p:cNvPr name="TextBox 5" id="5"/>
            <p:cNvSpPr txBox="true"/>
            <p:nvPr/>
          </p:nvSpPr>
          <p:spPr>
            <a:xfrm>
              <a:off x="0" y="-47625"/>
              <a:ext cx="2983642" cy="2970775"/>
            </a:xfrm>
            <a:prstGeom prst="rect">
              <a:avLst/>
            </a:prstGeom>
          </p:spPr>
          <p:txBody>
            <a:bodyPr anchor="ctr" rtlCol="false" tIns="50800" lIns="50800" bIns="50800" rIns="50800"/>
            <a:lstStyle/>
            <a:p>
              <a:pPr algn="ctr">
                <a:lnSpc>
                  <a:spcPts val="3577"/>
                </a:lnSpc>
              </a:pPr>
            </a:p>
          </p:txBody>
        </p:sp>
      </p:grpSp>
      <p:pic>
        <p:nvPicPr>
          <p:cNvPr name="Picture 6" id="6"/>
          <p:cNvPicPr>
            <a:picLocks noChangeAspect="true"/>
          </p:cNvPicPr>
          <p:nvPr/>
        </p:nvPicPr>
        <p:blipFill>
          <a:blip r:embed="rId3"/>
          <a:srcRect l="0" t="0" r="0" b="0"/>
          <a:stretch>
            <a:fillRect/>
          </a:stretch>
        </p:blipFill>
        <p:spPr>
          <a:xfrm flipH="false" flipV="false" rot="0">
            <a:off x="2556201" y="5742617"/>
            <a:ext cx="4544383" cy="4544383"/>
          </a:xfrm>
          <a:prstGeom prst="rect">
            <a:avLst/>
          </a:prstGeom>
        </p:spPr>
      </p:pic>
      <p:sp>
        <p:nvSpPr>
          <p:cNvPr name="Freeform 7" id="7"/>
          <p:cNvSpPr/>
          <p:nvPr/>
        </p:nvSpPr>
        <p:spPr>
          <a:xfrm flipH="false" flipV="false" rot="-5006587">
            <a:off x="5806" y="168868"/>
            <a:ext cx="2397324" cy="2149246"/>
          </a:xfrm>
          <a:custGeom>
            <a:avLst/>
            <a:gdLst/>
            <a:ahLst/>
            <a:cxnLst/>
            <a:rect r="r" b="b" t="t" l="l"/>
            <a:pathLst>
              <a:path h="2149246" w="2397324">
                <a:moveTo>
                  <a:pt x="0" y="0"/>
                </a:moveTo>
                <a:lnTo>
                  <a:pt x="2397325" y="0"/>
                </a:lnTo>
                <a:lnTo>
                  <a:pt x="2397325" y="2149247"/>
                </a:lnTo>
                <a:lnTo>
                  <a:pt x="0" y="2149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56393" y="2712034"/>
            <a:ext cx="9144000" cy="2559663"/>
          </a:xfrm>
          <a:prstGeom prst="rect">
            <a:avLst/>
          </a:prstGeom>
        </p:spPr>
        <p:txBody>
          <a:bodyPr anchor="t" rtlCol="false" tIns="0" lIns="0" bIns="0" rIns="0">
            <a:spAutoFit/>
          </a:bodyPr>
          <a:lstStyle/>
          <a:p>
            <a:pPr algn="ctr">
              <a:lnSpc>
                <a:spcPts val="6822"/>
              </a:lnSpc>
            </a:pPr>
            <a:r>
              <a:rPr lang="en-US" sz="4873">
                <a:solidFill>
                  <a:srgbClr val="FFFFFF"/>
                </a:solidFill>
                <a:latin typeface="Open Sans Bold"/>
              </a:rPr>
              <a:t>Detailed Table of Scientific Instruments and Equipment on Mars Rovers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DAF2bd5o-oc</dc:identifier>
  <dcterms:modified xsi:type="dcterms:W3CDTF">2011-08-01T06:04:30Z</dcterms:modified>
  <cp:revision>1</cp:revision>
  <dc:title>AESS Technical Challenge ISET Bizerte</dc:title>
</cp:coreProperties>
</file>